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E1_5E0BEC95.xml" ContentType="application/vnd.ms-powerpoint.comments+xml"/>
  <Override PartName="/ppt/comments/modernComment_1EC_F56ABD20.xml" ContentType="application/vnd.ms-powerpoint.comments+xml"/>
  <Override PartName="/ppt/comments/modernComment_1F5_DBBC869B.xml" ContentType="application/vnd.ms-powerpoint.comments+xml"/>
  <Override PartName="/ppt/comments/modernComment_1E0_7D2FD5E4.xml" ContentType="application/vnd.ms-powerpoint.comments+xml"/>
  <Override PartName="/ppt/comments/modernComment_1E6_C1E8FD41.xml" ContentType="application/vnd.ms-powerpoint.comments+xml"/>
  <Override PartName="/ppt/comments/modernComment_1E3_5923C434.xml" ContentType="application/vnd.ms-powerpoint.comments+xml"/>
  <Override PartName="/ppt/comments/modernComment_1F3_B30ADC00.xml" ContentType="application/vnd.ms-powerpoint.comments+xml"/>
  <Override PartName="/ppt/comments/modernComment_1DF_1BA0A50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16" r:id="rId4"/>
  </p:sldMasterIdLst>
  <p:sldIdLst>
    <p:sldId id="506" r:id="rId5"/>
    <p:sldId id="256" r:id="rId6"/>
    <p:sldId id="471" r:id="rId7"/>
    <p:sldId id="472" r:id="rId8"/>
    <p:sldId id="470" r:id="rId9"/>
    <p:sldId id="485" r:id="rId10"/>
    <p:sldId id="481" r:id="rId11"/>
    <p:sldId id="504" r:id="rId12"/>
    <p:sldId id="487" r:id="rId13"/>
    <p:sldId id="488" r:id="rId14"/>
    <p:sldId id="489" r:id="rId15"/>
    <p:sldId id="490" r:id="rId16"/>
    <p:sldId id="491" r:id="rId17"/>
    <p:sldId id="492" r:id="rId18"/>
    <p:sldId id="501" r:id="rId19"/>
    <p:sldId id="500" r:id="rId20"/>
    <p:sldId id="476" r:id="rId21"/>
    <p:sldId id="505" r:id="rId22"/>
    <p:sldId id="480" r:id="rId23"/>
    <p:sldId id="503" r:id="rId24"/>
    <p:sldId id="478" r:id="rId25"/>
    <p:sldId id="484" r:id="rId26"/>
    <p:sldId id="398" r:id="rId27"/>
    <p:sldId id="356" r:id="rId28"/>
    <p:sldId id="486" r:id="rId29"/>
    <p:sldId id="336" r:id="rId30"/>
    <p:sldId id="483" r:id="rId31"/>
    <p:sldId id="497" r:id="rId32"/>
    <p:sldId id="498" r:id="rId33"/>
    <p:sldId id="499" r:id="rId34"/>
    <p:sldId id="479" r:id="rId35"/>
    <p:sldId id="507" r:id="rId36"/>
    <p:sldId id="512" r:id="rId37"/>
    <p:sldId id="513" r:id="rId38"/>
    <p:sldId id="514" r:id="rId39"/>
    <p:sldId id="515" r:id="rId40"/>
    <p:sldId id="516" r:id="rId41"/>
    <p:sldId id="517" r:id="rId42"/>
    <p:sldId id="518" r:id="rId43"/>
    <p:sldId id="519" r:id="rId44"/>
    <p:sldId id="520" r:id="rId45"/>
    <p:sldId id="508" r:id="rId46"/>
    <p:sldId id="521" r:id="rId47"/>
    <p:sldId id="522" r:id="rId48"/>
    <p:sldId id="523" r:id="rId49"/>
    <p:sldId id="524" r:id="rId50"/>
    <p:sldId id="525" r:id="rId51"/>
    <p:sldId id="526" r:id="rId52"/>
    <p:sldId id="527" r:id="rId53"/>
    <p:sldId id="528" r:id="rId54"/>
    <p:sldId id="509" r:id="rId55"/>
    <p:sldId id="510" r:id="rId56"/>
    <p:sldId id="511" r:id="rId5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24E948-29D2-5D38-00CB-714EFDD1202B}" name="Haden Hau" initials="HH" userId="S::hhau@cbssquaredinc.com::08ed89cc-b662-49c6-8f1e-73a02738bf5d" providerId="AD"/>
  <p188:author id="{8081FE5A-DEDF-6201-014D-619D36B49BFC}" name="Tia McCarthy" initials="TM" userId="S::tmccarthy@cbssquaredinc.com::b866748b-77f8-4295-8c8d-e883ab12fe59" providerId="AD"/>
  <p188:author id="{EBB49BEF-423C-A9D4-58A3-DB21BC2AB3BB}" name="Klara Kondrak" initials="KK" userId="S::kkondrak@cbssquaredinc.com::6e84a857-7c9f-4f19-932d-8f7329d71d1e" providerId="AD"/>
  <p188:author id="{33C127FA-4A61-8B13-5065-D67A3A8A6758}" name="Alex Roll" initials="AR" userId="S::aroll@cbssquaredinc.com::30f4634b-c35c-4e1b-9a4e-b0571e7ede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92A"/>
    <a:srgbClr val="184E29"/>
    <a:srgbClr val="2A8646"/>
    <a:srgbClr val="1C5A2F"/>
    <a:srgbClr val="21D5ED"/>
    <a:srgbClr val="215733"/>
    <a:srgbClr val="D3DE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68" d="100"/>
          <a:sy n="68"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DF_1BA0A50A.xml><?xml version="1.0" encoding="utf-8"?>
<p188:cmLst xmlns:a="http://schemas.openxmlformats.org/drawingml/2006/main" xmlns:r="http://schemas.openxmlformats.org/officeDocument/2006/relationships" xmlns:p188="http://schemas.microsoft.com/office/powerpoint/2018/8/main">
  <p188:cm id="{6A9AC22B-0CB3-46CF-BDBC-B4D6C5D8FEE0}" authorId="{EBB49BEF-423C-A9D4-58A3-DB21BC2AB3BB}" created="2025-05-05T19:16:15.409">
    <ac:deMkLst xmlns:ac="http://schemas.microsoft.com/office/drawing/2013/main/command">
      <pc:docMk xmlns:pc="http://schemas.microsoft.com/office/powerpoint/2013/main/command"/>
      <pc:sldMk xmlns:pc="http://schemas.microsoft.com/office/powerpoint/2013/main/command" cId="463512842" sldId="479"/>
      <ac:picMk id="13" creationId="{BF332826-345D-25A0-EF40-A266E835542D}"/>
    </ac:deMkLst>
    <p188:txBody>
      <a:bodyPr/>
      <a:lstStyle/>
      <a:p>
        <a:r>
          <a:rPr lang="en-US"/>
          <a:t>Change photo</a:t>
        </a:r>
      </a:p>
    </p188:txBody>
  </p188:cm>
</p188:cmLst>
</file>

<file path=ppt/comments/modernComment_1E0_7D2FD5E4.xml><?xml version="1.0" encoding="utf-8"?>
<p188:cmLst xmlns:a="http://schemas.openxmlformats.org/drawingml/2006/main" xmlns:r="http://schemas.openxmlformats.org/officeDocument/2006/relationships" xmlns:p188="http://schemas.microsoft.com/office/powerpoint/2018/8/main">
  <p188:cm id="{758190C0-541E-4BEC-ADCE-917A46224EFC}" authorId="{8081FE5A-DEDF-6201-014D-619D36B49BFC}" status="resolved" created="2024-08-22T04:06:59.351" complete="100000">
    <ac:txMkLst xmlns:ac="http://schemas.microsoft.com/office/drawing/2013/main/command">
      <pc:docMk xmlns:pc="http://schemas.microsoft.com/office/powerpoint/2013/main/command"/>
      <pc:sldMk xmlns:pc="http://schemas.microsoft.com/office/powerpoint/2013/main/command" cId="2100286948" sldId="480"/>
      <ac:spMk id="15" creationId="{9A323B8B-0E11-7CA0-FDDB-8643D3E753B6}"/>
      <ac:txMk cp="506">
        <ac:context len="553" hash="1860462946"/>
      </ac:txMk>
    </ac:txMkLst>
    <p188:pos x="1352551" y="4350657"/>
    <p188:txBody>
      <a:bodyPr/>
      <a:lstStyle/>
      <a:p>
        <a:r>
          <a:rPr lang="en-US"/>
          <a:t>Delete "may", correct?</a:t>
        </a:r>
      </a:p>
    </p188:txBody>
  </p188:cm>
</p188:cmLst>
</file>

<file path=ppt/comments/modernComment_1E1_5E0BEC95.xml><?xml version="1.0" encoding="utf-8"?>
<p188:cmLst xmlns:a="http://schemas.openxmlformats.org/drawingml/2006/main" xmlns:r="http://schemas.openxmlformats.org/officeDocument/2006/relationships" xmlns:p188="http://schemas.microsoft.com/office/powerpoint/2018/8/main">
  <p188:cm id="{1B1A2C7E-0465-4DF6-A960-F6ADD1F36701}" authorId="{8081FE5A-DEDF-6201-014D-619D36B49BFC}" status="resolved" created="2024-08-22T03:42:39.350" complete="100000">
    <ac:txMkLst xmlns:ac="http://schemas.microsoft.com/office/drawing/2013/main/command">
      <pc:docMk xmlns:pc="http://schemas.microsoft.com/office/powerpoint/2013/main/command"/>
      <pc:sldMk xmlns:pc="http://schemas.microsoft.com/office/powerpoint/2013/main/command" cId="1577839765" sldId="481"/>
      <ac:spMk id="2" creationId="{B28007B2-70B8-F2AF-E098-1BD28BF2E44B}"/>
      <ac:txMk cp="18" len="12">
        <ac:context len="31" hash="2757276235"/>
      </ac:txMk>
    </ac:txMkLst>
    <p188:pos x="6404276" y="577173"/>
    <p188:txBody>
      <a:bodyPr/>
      <a:lstStyle/>
      <a:p>
        <a:r>
          <a:rPr lang="en-US"/>
          <a:t>I think the body text will be too small and this should be split to two slides so it can have larger text.
Everything prior to this was font size 22-28 for body and this gets down to 16 so I worry about legibility for an audience.
Also, are you bringing your own projector?</a:t>
        </a:r>
      </a:p>
    </p188:txBody>
  </p188:cm>
</p188:cmLst>
</file>

<file path=ppt/comments/modernComment_1E3_5923C434.xml><?xml version="1.0" encoding="utf-8"?>
<p188:cmLst xmlns:a="http://schemas.openxmlformats.org/drawingml/2006/main" xmlns:r="http://schemas.openxmlformats.org/officeDocument/2006/relationships" xmlns:p188="http://schemas.microsoft.com/office/powerpoint/2018/8/main">
  <p188:cm id="{0D78FE78-117D-452D-9AF7-5338C91F1E29}" authorId="{8081FE5A-DEDF-6201-014D-619D36B49BFC}" status="resolved" created="2024-08-22T04:14:14.634" complete="100000">
    <ac:txMkLst xmlns:ac="http://schemas.microsoft.com/office/drawing/2013/main/command">
      <pc:docMk xmlns:pc="http://schemas.microsoft.com/office/powerpoint/2013/main/command"/>
      <pc:sldMk xmlns:pc="http://schemas.microsoft.com/office/powerpoint/2013/main/command" cId="1495516212" sldId="483"/>
      <ac:spMk id="2" creationId="{E0BD2070-0A6E-D54E-F2BF-187FB6BC88C5}"/>
      <ac:txMk cp="0" len="26">
        <ac:context len="27" hash="2499992709"/>
      </ac:txMk>
    </ac:txMkLst>
    <p188:txBody>
      <a:bodyPr/>
      <a:lstStyle/>
      <a:p>
        <a:r>
          <a:rPr lang="en-US"/>
          <a:t>Update title and body text and formatting to match previous slide</a:t>
        </a:r>
      </a:p>
    </p188:txBody>
  </p188:cm>
</p188:cmLst>
</file>

<file path=ppt/comments/modernComment_1E6_C1E8FD41.xml><?xml version="1.0" encoding="utf-8"?>
<p188:cmLst xmlns:a="http://schemas.openxmlformats.org/drawingml/2006/main" xmlns:r="http://schemas.openxmlformats.org/officeDocument/2006/relationships" xmlns:p188="http://schemas.microsoft.com/office/powerpoint/2018/8/main">
  <p188:cm id="{E3BC8947-8266-48DB-9173-6EF40BDC4285}" authorId="{8081FE5A-DEDF-6201-014D-619D36B49BFC}" status="resolved" created="2024-08-22T03:36:14.991" complete="100000">
    <ac:txMkLst xmlns:ac="http://schemas.microsoft.com/office/drawing/2013/main/command">
      <pc:docMk xmlns:pc="http://schemas.microsoft.com/office/powerpoint/2013/main/command"/>
      <pc:sldMk xmlns:pc="http://schemas.microsoft.com/office/powerpoint/2013/main/command" cId="3253271873" sldId="486"/>
      <ac:spMk id="8" creationId="{64EC8BA2-F4C2-B126-B0E9-CFA593A03372}"/>
      <ac:txMk cp="258">
        <ac:context len="286" hash="1812796793"/>
      </ac:txMk>
    </ac:txMkLst>
    <p188:pos x="982436" y="4061364"/>
    <p188:txBody>
      <a:bodyPr/>
      <a:lstStyle/>
      <a:p>
        <a:r>
          <a:rPr lang="en-US"/>
          <a:t>Change to "interim" or rewrite to "will NOT be effective for meeting final"</a:t>
        </a:r>
      </a:p>
    </p188:txBody>
  </p188:cm>
</p188:cmLst>
</file>

<file path=ppt/comments/modernComment_1EC_F56ABD20.xml><?xml version="1.0" encoding="utf-8"?>
<p188:cmLst xmlns:a="http://schemas.openxmlformats.org/drawingml/2006/main" xmlns:r="http://schemas.openxmlformats.org/officeDocument/2006/relationships" xmlns:p188="http://schemas.microsoft.com/office/powerpoint/2018/8/main">
  <p188:cm id="{8A757819-7C0F-4B71-9263-1816A406F467}" authorId="{8081FE5A-DEDF-6201-014D-619D36B49BFC}" status="resolved" created="2024-08-22T03:51:36.987" complete="100000">
    <ac:txMkLst xmlns:ac="http://schemas.microsoft.com/office/drawing/2013/main/command">
      <pc:docMk xmlns:pc="http://schemas.microsoft.com/office/powerpoint/2013/main/command"/>
      <pc:sldMk xmlns:pc="http://schemas.microsoft.com/office/powerpoint/2013/main/command" cId="4117413152" sldId="492"/>
      <ac:spMk id="19" creationId="{86C70927-AB68-3419-FE6E-AC528DFE005E}"/>
      <ac:txMk cp="191">
        <ac:context len="221" hash="665852204"/>
      </ac:txMk>
    </ac:txMkLst>
    <p188:pos x="1467517" y="267783"/>
    <p188:txBody>
      <a:bodyPr/>
      <a:lstStyle/>
      <a:p>
        <a:r>
          <a:rPr lang="en-US"/>
          <a:t>This looks like the wrong table…. Same as filters.
Once corrected see first comment on Absorp. Pond Pro/Con slide for formatting recommendation.</a:t>
        </a:r>
      </a:p>
    </p188:txBody>
  </p188:cm>
</p188:cmLst>
</file>

<file path=ppt/comments/modernComment_1F3_B30ADC00.xml><?xml version="1.0" encoding="utf-8"?>
<p188:cmLst xmlns:a="http://schemas.openxmlformats.org/drawingml/2006/main" xmlns:r="http://schemas.openxmlformats.org/officeDocument/2006/relationships" xmlns:p188="http://schemas.microsoft.com/office/powerpoint/2018/8/main">
  <p188:cm id="{931D80FF-3656-454A-839D-49CCBF9BA768}" authorId="{8081FE5A-DEDF-6201-014D-619D36B49BFC}" status="resolved" created="2024-08-22T04:10:00.718" complete="100000">
    <ac:txMkLst xmlns:ac="http://schemas.microsoft.com/office/drawing/2013/main/command">
      <pc:docMk xmlns:pc="http://schemas.microsoft.com/office/powerpoint/2013/main/command"/>
      <pc:sldMk xmlns:pc="http://schemas.microsoft.com/office/powerpoint/2013/main/command" cId="3003833344" sldId="499"/>
      <ac:spMk id="11" creationId="{C2AF1CB1-34CE-4EF8-23BD-F48573DB12B4}"/>
      <ac:txMk cp="187" len="1">
        <ac:context len="670" hash="3912258584"/>
      </ac:txMk>
    </ac:txMkLst>
    <p188:pos x="8105775" y="1298575"/>
    <p188:txBody>
      <a:bodyPr/>
      <a:lstStyle/>
      <a:p>
        <a:r>
          <a:rPr lang="en-US"/>
          <a:t>Change to "residents"?</a:t>
        </a:r>
      </a:p>
    </p188:txBody>
  </p188:cm>
  <p188:cm id="{528E6E15-7075-4944-AADE-DB4EBC62E59E}" authorId="{8081FE5A-DEDF-6201-014D-619D36B49BFC}" status="resolved" created="2024-08-22T04:11:00.104" complete="100000">
    <ac:txMkLst xmlns:ac="http://schemas.microsoft.com/office/drawing/2013/main/command">
      <pc:docMk xmlns:pc="http://schemas.microsoft.com/office/powerpoint/2013/main/command"/>
      <pc:sldMk xmlns:pc="http://schemas.microsoft.com/office/powerpoint/2013/main/command" cId="3003833344" sldId="499"/>
      <ac:spMk id="11" creationId="{C2AF1CB1-34CE-4EF8-23BD-F48573DB12B4}"/>
      <ac:txMk cp="325">
        <ac:context len="670" hash="3912258584"/>
      </ac:txMk>
    </ac:txMkLst>
    <p188:pos x="4343400" y="2108200"/>
    <p188:txBody>
      <a:bodyPr/>
      <a:lstStyle/>
      <a:p>
        <a:r>
          <a:rPr lang="en-US"/>
          <a:t>Recommend replacing with "the applicant" or "the SD"</a:t>
        </a:r>
      </a:p>
    </p188:txBody>
  </p188:cm>
  <p188:cm id="{5401CAC9-7999-4357-9B13-BDDB551D68EB}" authorId="{8081FE5A-DEDF-6201-014D-619D36B49BFC}" status="resolved" created="2024-08-22T04:12:20.754" complete="100000">
    <ac:txMkLst xmlns:ac="http://schemas.microsoft.com/office/drawing/2013/main/command">
      <pc:docMk xmlns:pc="http://schemas.microsoft.com/office/powerpoint/2013/main/command"/>
      <pc:sldMk xmlns:pc="http://schemas.microsoft.com/office/powerpoint/2013/main/command" cId="3003833344" sldId="499"/>
      <ac:spMk id="11" creationId="{C2AF1CB1-34CE-4EF8-23BD-F48573DB12B4}"/>
      <ac:txMk cp="549" len="51">
        <ac:context len="670" hash="3912258584"/>
      </ac:txMk>
    </ac:txMkLst>
    <p188:pos x="10306050" y="3603625"/>
    <p188:txBody>
      <a:bodyPr/>
      <a:lstStyle/>
      <a:p>
        <a:r>
          <a:rPr lang="en-US"/>
          <a:t>Would it be better to say responses requested in XX days?
Worried listing 12/31 will let people think they can put it off.</a:t>
        </a:r>
      </a:p>
    </p188:txBody>
  </p188:cm>
</p188:cmLst>
</file>

<file path=ppt/comments/modernComment_1F5_DBBC869B.xml><?xml version="1.0" encoding="utf-8"?>
<p188:cmLst xmlns:a="http://schemas.openxmlformats.org/drawingml/2006/main" xmlns:r="http://schemas.openxmlformats.org/officeDocument/2006/relationships" xmlns:p188="http://schemas.microsoft.com/office/powerpoint/2018/8/main">
  <p188:cm id="{8CC5113F-0E26-46BB-9B0B-4CE1717C4788}" authorId="{8081FE5A-DEDF-6201-014D-619D36B49BFC}" status="resolved" created="2024-08-22T04:00:00.094" complete="100000">
    <ac:deMkLst xmlns:ac="http://schemas.microsoft.com/office/drawing/2013/main/command">
      <pc:docMk xmlns:pc="http://schemas.microsoft.com/office/powerpoint/2013/main/command"/>
      <pc:sldMk xmlns:pc="http://schemas.microsoft.com/office/powerpoint/2013/main/command" cId="3686565531" sldId="501"/>
      <ac:graphicFrameMk id="9" creationId="{82D94BEB-4AA1-3D69-6DC8-38D3AD69C628}"/>
    </ac:deMkLst>
    <p188:txBody>
      <a:bodyPr/>
      <a:lstStyle/>
      <a:p>
        <a:r>
          <a:rPr lang="en-US"/>
          <a:t>From this point forward recommend updating alternative names to: Seepage Cell, Sand Filtration, Cloth Disk Filtration &amp; Regionalization to reduce number of words.
Also don't need every row to say "alternative" when that is the column header.
Cell 1B could just read "#2 - Seepage Cell"</a:t>
        </a:r>
      </a:p>
    </p188:txBody>
  </p188:cm>
  <p188:cm id="{7301A69D-DA51-4454-AFA7-1EC4A08D0155}" authorId="{8081FE5A-DEDF-6201-014D-619D36B49BFC}" status="resolved" created="2024-08-22T04:01:09.397" complete="100000">
    <ac:txMkLst xmlns:ac="http://schemas.microsoft.com/office/drawing/2013/main/command">
      <pc:docMk xmlns:pc="http://schemas.microsoft.com/office/powerpoint/2013/main/command"/>
      <pc:sldMk xmlns:pc="http://schemas.microsoft.com/office/powerpoint/2013/main/command" cId="3686565531" sldId="501"/>
      <ac:spMk id="11" creationId="{0D4EF208-C5FE-D942-659C-4B1737F8C4C2}"/>
      <ac:txMk cp="179">
        <ac:context len="180" hash="4220997881"/>
      </ac:txMk>
    </ac:txMkLst>
    <p188:pos x="3046584" y="3561825"/>
    <p188:txBody>
      <a:bodyPr/>
      <a:lstStyle/>
      <a:p>
        <a:r>
          <a:rPr lang="en-US"/>
          <a:t>Say it's a larger or greater "opportunity" since no funding is ever guaranteed to be provided.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09DA-25E5-BFE6-2052-E5BDEDD96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5F15E8-D9CB-6220-56EE-461EB4261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171B09-A1B3-9F37-210D-4D8F2A0502CB}"/>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5" name="Footer Placeholder 4">
            <a:extLst>
              <a:ext uri="{FF2B5EF4-FFF2-40B4-BE49-F238E27FC236}">
                <a16:creationId xmlns:a16="http://schemas.microsoft.com/office/drawing/2014/main" id="{DCB1CB2A-52A0-E623-2CF0-C8FE19BAF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8D58A-F08D-6EDA-CC68-DF1E9FA12BED}"/>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409586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95B9-BB00-0B1B-D9FD-35A50C3F8A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63FF98-90AF-2156-E047-3A41911F3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18EB0-0150-E67B-3086-A0102953AF75}"/>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5" name="Footer Placeholder 4">
            <a:extLst>
              <a:ext uri="{FF2B5EF4-FFF2-40B4-BE49-F238E27FC236}">
                <a16:creationId xmlns:a16="http://schemas.microsoft.com/office/drawing/2014/main" id="{2A01BD3C-E7F5-97D3-2992-105A5215E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51B93-372A-17E4-17A2-4701C9764EF5}"/>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316954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D2295-6BBD-381D-3AFC-00FFEACA1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4C480-18E9-116C-F83E-4876F3B804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72390-DF17-F4D6-88A5-0ABC2B17C955}"/>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5" name="Footer Placeholder 4">
            <a:extLst>
              <a:ext uri="{FF2B5EF4-FFF2-40B4-BE49-F238E27FC236}">
                <a16:creationId xmlns:a16="http://schemas.microsoft.com/office/drawing/2014/main" id="{18CAB4F6-EC04-5A27-1DA8-9A738173F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03A4C-59AB-6A55-320E-C315DEFD1339}"/>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233217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4CC9-8417-189B-880A-B286EA06B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D3CF2-E172-3BEF-E9DB-BB461A1D8B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870C9-E0D1-35BA-95A6-EF4718788BCB}"/>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5" name="Footer Placeholder 4">
            <a:extLst>
              <a:ext uri="{FF2B5EF4-FFF2-40B4-BE49-F238E27FC236}">
                <a16:creationId xmlns:a16="http://schemas.microsoft.com/office/drawing/2014/main" id="{2BDF9117-7FE1-06C2-1502-DE3957EED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0263-E742-432B-3854-32D97E1F0C05}"/>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31089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3579-A724-DD0C-C5D6-B1F8436155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823A88-EE98-0B0F-B4FB-1B194A3C0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9A820B-B6A9-9EA1-179D-712F7ACB68BD}"/>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5" name="Footer Placeholder 4">
            <a:extLst>
              <a:ext uri="{FF2B5EF4-FFF2-40B4-BE49-F238E27FC236}">
                <a16:creationId xmlns:a16="http://schemas.microsoft.com/office/drawing/2014/main" id="{098C7B31-45A7-0BA9-D37E-A532D56EB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7FAE8-8624-01BA-634D-75C350D86AD2}"/>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151322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1E63-2391-29EF-456C-9767D6FB4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AC292-4F2F-CF92-9D26-491AA57C3A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870C6-D9D5-9B96-6A7C-FEB8D6D5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E7B37D-E7BD-C467-E3AD-8E52DA700785}"/>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6" name="Footer Placeholder 5">
            <a:extLst>
              <a:ext uri="{FF2B5EF4-FFF2-40B4-BE49-F238E27FC236}">
                <a16:creationId xmlns:a16="http://schemas.microsoft.com/office/drawing/2014/main" id="{ED4DDD3C-B06B-11D5-3810-57C896079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D30C7-E73F-2FE8-4D97-7E600CF82A39}"/>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73217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4CCE-F777-B7AB-B031-32FEA88DA1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DCFE4-EE59-1824-962C-BE59CC9E3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F4B15-F863-0D6A-7B95-E7D098821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8362B-F30C-C44F-4348-2341F442B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B2241-433F-9791-DB79-CCF45A9A43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FF238-E63D-94B6-1BCB-52E60DFE21DB}"/>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8" name="Footer Placeholder 7">
            <a:extLst>
              <a:ext uri="{FF2B5EF4-FFF2-40B4-BE49-F238E27FC236}">
                <a16:creationId xmlns:a16="http://schemas.microsoft.com/office/drawing/2014/main" id="{0C7DC0F8-A5F7-963F-6F5A-3F7D9B8AFA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3C3439-CF2F-BDA5-6263-94339093D789}"/>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66695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045D-E06F-862B-9608-F7D773D2A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3AA175-4AF7-DF26-9481-A45B42CB4AC5}"/>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4" name="Footer Placeholder 3">
            <a:extLst>
              <a:ext uri="{FF2B5EF4-FFF2-40B4-BE49-F238E27FC236}">
                <a16:creationId xmlns:a16="http://schemas.microsoft.com/office/drawing/2014/main" id="{5FC1FBBF-6327-1130-CC28-2E1C1218D1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A3ED28-8508-E979-7D75-DD4CB0BF7C5B}"/>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305405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E9CD2-2600-0596-E000-0E8642FC9FC2}"/>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3" name="Footer Placeholder 2">
            <a:extLst>
              <a:ext uri="{FF2B5EF4-FFF2-40B4-BE49-F238E27FC236}">
                <a16:creationId xmlns:a16="http://schemas.microsoft.com/office/drawing/2014/main" id="{AEA96A12-0F7A-6570-4E7B-97A1C98509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F2276F-13FE-7383-FEE4-A1A874792064}"/>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165663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89C4-6D46-3167-774A-336611B95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0F41B-2F45-1662-7754-5A3F1E289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3221D1-924A-3A05-035B-ED7EB11FF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50739-8B29-7C38-A434-259AAF3111A1}"/>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6" name="Footer Placeholder 5">
            <a:extLst>
              <a:ext uri="{FF2B5EF4-FFF2-40B4-BE49-F238E27FC236}">
                <a16:creationId xmlns:a16="http://schemas.microsoft.com/office/drawing/2014/main" id="{D537E32C-B0E3-DB0E-13DE-701B58B1D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82A48-0B07-F09E-9A06-76EDFDDD947A}"/>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136517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D1DA-19C7-4A51-7FC3-C1BB3DA2C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6C064E-71FC-1B68-0EAE-2001D617C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C69892E-ED26-0177-E938-F213D267E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4EB529-E10D-4D7A-689C-B270178E55B4}"/>
              </a:ext>
            </a:extLst>
          </p:cNvPr>
          <p:cNvSpPr>
            <a:spLocks noGrp="1"/>
          </p:cNvSpPr>
          <p:nvPr>
            <p:ph type="dt" sz="half" idx="10"/>
          </p:nvPr>
        </p:nvSpPr>
        <p:spPr/>
        <p:txBody>
          <a:bodyPr/>
          <a:lstStyle/>
          <a:p>
            <a:fld id="{2144695B-92B6-4D66-8913-C45695A89651}" type="datetimeFigureOut">
              <a:rPr lang="en-US" smtClean="0"/>
              <a:t>7/9/2025</a:t>
            </a:fld>
            <a:endParaRPr lang="en-US"/>
          </a:p>
        </p:txBody>
      </p:sp>
      <p:sp>
        <p:nvSpPr>
          <p:cNvPr id="6" name="Footer Placeholder 5">
            <a:extLst>
              <a:ext uri="{FF2B5EF4-FFF2-40B4-BE49-F238E27FC236}">
                <a16:creationId xmlns:a16="http://schemas.microsoft.com/office/drawing/2014/main" id="{7124E990-6289-5AD9-038D-447036820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2405C-5080-707E-FB98-0A65F5E84160}"/>
              </a:ext>
            </a:extLst>
          </p:cNvPr>
          <p:cNvSpPr>
            <a:spLocks noGrp="1"/>
          </p:cNvSpPr>
          <p:nvPr>
            <p:ph type="sldNum" sz="quarter" idx="12"/>
          </p:nvPr>
        </p:nvSpPr>
        <p:spPr/>
        <p:txBody>
          <a:bodyPr/>
          <a:lstStyle/>
          <a:p>
            <a:fld id="{F6F8A08E-48E0-4893-BAD1-06B606E636FA}" type="slidenum">
              <a:rPr lang="en-US" smtClean="0"/>
              <a:t>‹#›</a:t>
            </a:fld>
            <a:endParaRPr lang="en-US"/>
          </a:p>
        </p:txBody>
      </p:sp>
    </p:spTree>
    <p:extLst>
      <p:ext uri="{BB962C8B-B14F-4D97-AF65-F5344CB8AC3E}">
        <p14:creationId xmlns:p14="http://schemas.microsoft.com/office/powerpoint/2010/main" val="212392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zigZag">
          <a:fgClr>
            <a:schemeClr val="accent2">
              <a:lumMod val="20000"/>
              <a:lumOff val="80000"/>
            </a:schemeClr>
          </a:fgClr>
          <a:bgClr>
            <a:schemeClr val="bg2"/>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1FEB4-BFAC-EB8F-D41E-22EBA931A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3A570A-C6CB-DEA4-4D62-18BBDEF00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42B09-9A3B-88DD-7606-F07A1F5BC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4695B-92B6-4D66-8913-C45695A89651}" type="datetimeFigureOut">
              <a:rPr lang="en-US" smtClean="0"/>
              <a:t>7/9/2025</a:t>
            </a:fld>
            <a:endParaRPr lang="en-US"/>
          </a:p>
        </p:txBody>
      </p:sp>
      <p:sp>
        <p:nvSpPr>
          <p:cNvPr id="5" name="Footer Placeholder 4">
            <a:extLst>
              <a:ext uri="{FF2B5EF4-FFF2-40B4-BE49-F238E27FC236}">
                <a16:creationId xmlns:a16="http://schemas.microsoft.com/office/drawing/2014/main" id="{5962C843-3B36-5034-F654-C882AB97B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34DA19-3B5A-9305-13F8-64A0F1473B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8A08E-48E0-4893-BAD1-06B606E636FA}" type="slidenum">
              <a:rPr lang="en-US" smtClean="0"/>
              <a:t>‹#›</a:t>
            </a:fld>
            <a:endParaRPr lang="en-US"/>
          </a:p>
        </p:txBody>
      </p:sp>
    </p:spTree>
    <p:extLst>
      <p:ext uri="{BB962C8B-B14F-4D97-AF65-F5344CB8AC3E}">
        <p14:creationId xmlns:p14="http://schemas.microsoft.com/office/powerpoint/2010/main" val="24942016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EC_F56ABD2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F5_DBBC869B.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eg"/><Relationship Id="rId2" Type="http://schemas.microsoft.com/office/2018/10/relationships/comments" Target="../comments/modernComment_1E0_7D2FD5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hyperlink" Target="mailto:aroll@cbssquaredinc.com"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microsoft.com/office/2018/10/relationships/comments" Target="../comments/modernComment_1E6_C1E8FD4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jpg"/><Relationship Id="rId5" Type="http://schemas.microsoft.com/office/2007/relationships/hdphoto" Target="../media/hdphoto2.wdp"/><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E3_5923C43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hyperlink" Target="https://pixabay.com/en/wisconsin-state-map-outline-shape-29073/" TargetMode="External"/><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25.jpg"/><Relationship Id="rId4" Type="http://schemas.openxmlformats.org/officeDocument/2006/relationships/image" Target="../media/image5.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F3_B30ADC0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DF_1BA0A50A.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E1_5E0BEC9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E80BE1-296C-5AED-F3C3-4D190E8E6424}"/>
              </a:ext>
            </a:extLst>
          </p:cNvPr>
          <p:cNvSpPr txBox="1"/>
          <p:nvPr/>
        </p:nvSpPr>
        <p:spPr>
          <a:xfrm>
            <a:off x="705852" y="0"/>
            <a:ext cx="10250906" cy="6740307"/>
          </a:xfrm>
          <a:prstGeom prst="rect">
            <a:avLst/>
          </a:prstGeom>
          <a:noFill/>
        </p:spPr>
        <p:txBody>
          <a:bodyPr wrap="square">
            <a:spAutoFit/>
          </a:bodyPr>
          <a:lstStyle/>
          <a:p>
            <a:r>
              <a:rPr lang="en-US" dirty="0"/>
              <a:t>Village of Wheeler</a:t>
            </a:r>
          </a:p>
          <a:p>
            <a:r>
              <a:rPr lang="en-US" dirty="0"/>
              <a:t>July 9. 2025 Board Meeting</a:t>
            </a:r>
          </a:p>
          <a:p>
            <a:r>
              <a:rPr lang="en-US" dirty="0"/>
              <a:t>6:30 Village Hall</a:t>
            </a:r>
          </a:p>
          <a:p>
            <a:r>
              <a:rPr lang="en-US" dirty="0"/>
              <a:t>105 W Tower Road</a:t>
            </a:r>
          </a:p>
          <a:p>
            <a:r>
              <a:rPr lang="en-US" dirty="0"/>
              <a:t>Wheeler WI 54772</a:t>
            </a:r>
          </a:p>
          <a:p>
            <a:r>
              <a:rPr lang="en-US" dirty="0"/>
              <a:t>Agenda</a:t>
            </a:r>
          </a:p>
          <a:p>
            <a:r>
              <a:rPr lang="en-US" dirty="0"/>
              <a:t>Public Hearing</a:t>
            </a:r>
          </a:p>
          <a:p>
            <a:r>
              <a:rPr lang="en-US" dirty="0"/>
              <a:t>	The Village of Wheeler will hold a Public Hearing at the above location/date/time for the proposed Wastewater Treatment Plant Upgrade facility plan. The purpose of the Public Hearing is to present the Village’s plans for the addition to the plant and gather public comment: A copy of the plan is available online at https://villageof wheelerwi.com/agendas and at the Village Hall during normal hours.</a:t>
            </a:r>
          </a:p>
          <a:p>
            <a:r>
              <a:rPr lang="en-US" dirty="0"/>
              <a:t>The agenda for the public hearing is:</a:t>
            </a:r>
          </a:p>
          <a:p>
            <a:r>
              <a:rPr lang="en-US" dirty="0"/>
              <a:t>1.	Call to Order</a:t>
            </a:r>
          </a:p>
          <a:p>
            <a:r>
              <a:rPr lang="en-US" dirty="0"/>
              <a:t>2.	Proof of Posting</a:t>
            </a:r>
          </a:p>
          <a:p>
            <a:r>
              <a:rPr lang="en-US" dirty="0"/>
              <a:t>3.	Roll call &amp; Audience in attendance</a:t>
            </a:r>
          </a:p>
          <a:p>
            <a:r>
              <a:rPr lang="en-US" dirty="0"/>
              <a:t>4.	The Village of Wheeler WWTP Facility Plan and alternatives considered.</a:t>
            </a:r>
          </a:p>
          <a:p>
            <a:r>
              <a:rPr lang="en-US" dirty="0"/>
              <a:t>5.	Cost estimate, funding mechanism, and rate impacts</a:t>
            </a:r>
          </a:p>
          <a:p>
            <a:r>
              <a:rPr lang="en-US" dirty="0"/>
              <a:t>6.	Public input on the proposed WWTP upgrade project</a:t>
            </a:r>
          </a:p>
          <a:p>
            <a:r>
              <a:rPr lang="en-US" dirty="0"/>
              <a:t>7.	Answer public questions.</a:t>
            </a:r>
          </a:p>
          <a:p>
            <a:r>
              <a:rPr lang="en-US" dirty="0"/>
              <a:t>8.	Adjourn Public hearing </a:t>
            </a:r>
          </a:p>
          <a:p>
            <a:r>
              <a:rPr lang="en-US" dirty="0"/>
              <a:t>Residents of the Village of Wheeler are encouraged to attend and present comments. Can be dropped off at the Village Hall before the meeting. The meeting room is handicapped accessible.</a:t>
            </a:r>
          </a:p>
          <a:p>
            <a:r>
              <a:rPr lang="en-US" dirty="0"/>
              <a:t>Persons needing additional accommodations should contact Don Knutson, Village Clerk, via telephone at 715.632.2449, or via email at: office@vi.wheeler.wi.gov</a:t>
            </a:r>
          </a:p>
        </p:txBody>
      </p:sp>
    </p:spTree>
    <p:extLst>
      <p:ext uri="{BB962C8B-B14F-4D97-AF65-F5344CB8AC3E}">
        <p14:creationId xmlns:p14="http://schemas.microsoft.com/office/powerpoint/2010/main" val="357239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1A07C9-7D6A-1310-DF70-FFF44BF630F1}"/>
              </a:ext>
            </a:extLst>
          </p:cNvPr>
          <p:cNvGrpSpPr/>
          <p:nvPr/>
        </p:nvGrpSpPr>
        <p:grpSpPr>
          <a:xfrm>
            <a:off x="1376918" y="989870"/>
            <a:ext cx="9438163" cy="5268055"/>
            <a:chOff x="1974573" y="3424263"/>
            <a:chExt cx="8077201" cy="4042891"/>
          </a:xfrm>
        </p:grpSpPr>
        <p:cxnSp>
          <p:nvCxnSpPr>
            <p:cNvPr id="8" name="Straight Connector 7">
              <a:extLst>
                <a:ext uri="{FF2B5EF4-FFF2-40B4-BE49-F238E27FC236}">
                  <a16:creationId xmlns:a16="http://schemas.microsoft.com/office/drawing/2014/main" id="{E3A7D26A-7759-2B08-CCF8-8E26A3AE28B6}"/>
                </a:ext>
              </a:extLst>
            </p:cNvPr>
            <p:cNvCxnSpPr>
              <a:cxnSpLocks/>
            </p:cNvCxnSpPr>
            <p:nvPr/>
          </p:nvCxnSpPr>
          <p:spPr>
            <a:xfrm>
              <a:off x="1974574" y="3812877"/>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DC5FF3-03BA-7F6C-31DA-1E7CEADDCE4B}"/>
                </a:ext>
              </a:extLst>
            </p:cNvPr>
            <p:cNvCxnSpPr>
              <a:cxnSpLocks/>
            </p:cNvCxnSpPr>
            <p:nvPr/>
          </p:nvCxnSpPr>
          <p:spPr>
            <a:xfrm flipV="1">
              <a:off x="5784574" y="3429000"/>
              <a:ext cx="0" cy="40381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6AC049-415B-D2E3-FE1F-C354F8EE5FC5}"/>
                </a:ext>
              </a:extLst>
            </p:cNvPr>
            <p:cNvSpPr txBox="1"/>
            <p:nvPr/>
          </p:nvSpPr>
          <p:spPr>
            <a:xfrm>
              <a:off x="3377079" y="3429000"/>
              <a:ext cx="1004986" cy="401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2"/>
                  </a:solidFill>
                </a:rPr>
                <a:t>PROS</a:t>
              </a:r>
            </a:p>
          </p:txBody>
        </p:sp>
        <p:sp>
          <p:nvSpPr>
            <p:cNvPr id="11" name="TextBox 10">
              <a:extLst>
                <a:ext uri="{FF2B5EF4-FFF2-40B4-BE49-F238E27FC236}">
                  <a16:creationId xmlns:a16="http://schemas.microsoft.com/office/drawing/2014/main" id="{768F11D3-29A9-985A-95EC-BBE06C3E0729}"/>
                </a:ext>
              </a:extLst>
            </p:cNvPr>
            <p:cNvSpPr txBox="1"/>
            <p:nvPr/>
          </p:nvSpPr>
          <p:spPr>
            <a:xfrm>
              <a:off x="7460366" y="3424263"/>
              <a:ext cx="1004981" cy="401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rPr>
                <a:t>CONS</a:t>
              </a:r>
            </a:p>
          </p:txBody>
        </p:sp>
        <p:sp>
          <p:nvSpPr>
            <p:cNvPr id="12" name="TextBox 11">
              <a:extLst>
                <a:ext uri="{FF2B5EF4-FFF2-40B4-BE49-F238E27FC236}">
                  <a16:creationId xmlns:a16="http://schemas.microsoft.com/office/drawing/2014/main" id="{02D3B2E2-AD6A-C99F-2DE0-C2314447FBE2}"/>
                </a:ext>
              </a:extLst>
            </p:cNvPr>
            <p:cNvSpPr txBox="1"/>
            <p:nvPr/>
          </p:nvSpPr>
          <p:spPr>
            <a:xfrm>
              <a:off x="1974573" y="3875651"/>
              <a:ext cx="3809997" cy="31886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2"/>
                </a:buClr>
                <a:buFont typeface="Arial" panose="020B0604020202020204" pitchFamily="34" charset="0"/>
                <a:buChar char="•"/>
              </a:pPr>
              <a:r>
                <a:rPr lang="en-US" sz="2400" dirty="0"/>
                <a:t>Proven method for phosphorus removal with several installations within the state</a:t>
              </a:r>
            </a:p>
            <a:p>
              <a:pPr marL="285750" indent="-285750">
                <a:buClr>
                  <a:schemeClr val="accent2"/>
                </a:buClr>
                <a:buFont typeface="Arial" panose="020B0604020202020204" pitchFamily="34" charset="0"/>
                <a:buChar char="•"/>
              </a:pPr>
              <a:r>
                <a:rPr lang="en-US" sz="2400" dirty="0"/>
                <a:t>Increased BOD and TSS removal efficiency</a:t>
              </a:r>
            </a:p>
            <a:p>
              <a:pPr marL="285750" indent="-285750">
                <a:buClr>
                  <a:schemeClr val="accent2"/>
                </a:buClr>
                <a:buFont typeface="Arial" panose="020B0604020202020204" pitchFamily="34" charset="0"/>
                <a:buChar char="•"/>
              </a:pPr>
              <a:r>
                <a:rPr lang="en-US" sz="2400" dirty="0"/>
                <a:t>Automated systems provide operations with limited operator intervention</a:t>
              </a:r>
            </a:p>
            <a:p>
              <a:pPr marL="285750" indent="-285750">
                <a:buClr>
                  <a:schemeClr val="accent2"/>
                </a:buClr>
                <a:buFont typeface="Arial" panose="020B0604020202020204" pitchFamily="34" charset="0"/>
                <a:buChar char="•"/>
              </a:pPr>
              <a:r>
                <a:rPr lang="en-US" sz="2400" dirty="0"/>
                <a:t>Maximizes WWTF’s current resources while achieving effective treatment</a:t>
              </a:r>
            </a:p>
          </p:txBody>
        </p:sp>
        <p:sp>
          <p:nvSpPr>
            <p:cNvPr id="13" name="TextBox 12">
              <a:extLst>
                <a:ext uri="{FF2B5EF4-FFF2-40B4-BE49-F238E27FC236}">
                  <a16:creationId xmlns:a16="http://schemas.microsoft.com/office/drawing/2014/main" id="{AAE40EE1-26A9-539A-3853-E501CA1EA375}"/>
                </a:ext>
              </a:extLst>
            </p:cNvPr>
            <p:cNvSpPr txBox="1"/>
            <p:nvPr/>
          </p:nvSpPr>
          <p:spPr>
            <a:xfrm>
              <a:off x="5784570" y="3862876"/>
              <a:ext cx="4267197" cy="34721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FF0000"/>
                </a:buClr>
                <a:buFont typeface="Arial" panose="020B0604020202020204" pitchFamily="34" charset="0"/>
                <a:buChar char="•"/>
              </a:pPr>
              <a:r>
                <a:rPr lang="en-US" sz="2400" dirty="0"/>
                <a:t>Increased mechanical and operational complexity at the WWTP</a:t>
              </a:r>
            </a:p>
            <a:p>
              <a:pPr marL="285750" indent="-285750">
                <a:buClr>
                  <a:srgbClr val="FF0000"/>
                </a:buClr>
                <a:buFont typeface="Arial" panose="020B0604020202020204" pitchFamily="34" charset="0"/>
                <a:buChar char="•"/>
              </a:pPr>
              <a:r>
                <a:rPr lang="en-US" sz="2400" dirty="0"/>
                <a:t>Increased cost associated with operator time commitment</a:t>
              </a:r>
            </a:p>
            <a:p>
              <a:pPr marL="285750" indent="-285750">
                <a:buClr>
                  <a:srgbClr val="FF0000"/>
                </a:buClr>
                <a:buFont typeface="Arial" panose="020B0604020202020204" pitchFamily="34" charset="0"/>
                <a:buChar char="•"/>
              </a:pPr>
              <a:r>
                <a:rPr lang="en-US" sz="2400" dirty="0"/>
                <a:t>Additional costs associated with metal salt usage and recycle pumping</a:t>
              </a:r>
            </a:p>
            <a:p>
              <a:pPr marL="285750" indent="-285750">
                <a:buClr>
                  <a:srgbClr val="FF0000"/>
                </a:buClr>
                <a:buFont typeface="Arial" panose="020B0604020202020204" pitchFamily="34" charset="0"/>
                <a:buChar char="•"/>
              </a:pPr>
              <a:r>
                <a:rPr lang="en-US" sz="2400" dirty="0"/>
                <a:t>New lift stations required to pump water to units and recycle solids to headworks and provide storage volume for filtration</a:t>
              </a:r>
            </a:p>
          </p:txBody>
        </p:sp>
      </p:grpSp>
      <p:sp>
        <p:nvSpPr>
          <p:cNvPr id="3" name="Title 1">
            <a:extLst>
              <a:ext uri="{FF2B5EF4-FFF2-40B4-BE49-F238E27FC236}">
                <a16:creationId xmlns:a16="http://schemas.microsoft.com/office/drawing/2014/main" id="{B3256D88-C575-93CF-44F6-AE97F7302001}"/>
              </a:ext>
            </a:extLst>
          </p:cNvPr>
          <p:cNvSpPr txBox="1">
            <a:spLocks/>
          </p:cNvSpPr>
          <p:nvPr/>
        </p:nvSpPr>
        <p:spPr>
          <a:xfrm>
            <a:off x="485775" y="-30808"/>
            <a:ext cx="112204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Lagoon Upgrade with Continuously Backwashing Filters</a:t>
            </a:r>
          </a:p>
        </p:txBody>
      </p:sp>
    </p:spTree>
    <p:extLst>
      <p:ext uri="{BB962C8B-B14F-4D97-AF65-F5344CB8AC3E}">
        <p14:creationId xmlns:p14="http://schemas.microsoft.com/office/powerpoint/2010/main" val="68401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66B9-35D4-A9B7-4C00-BC9426C66AC3}"/>
              </a:ext>
            </a:extLst>
          </p:cNvPr>
          <p:cNvSpPr>
            <a:spLocks noGrp="1"/>
          </p:cNvSpPr>
          <p:nvPr>
            <p:ph type="title"/>
          </p:nvPr>
        </p:nvSpPr>
        <p:spPr>
          <a:xfrm>
            <a:off x="430588" y="29762"/>
            <a:ext cx="12069600" cy="1325563"/>
          </a:xfrm>
        </p:spPr>
        <p:txBody>
          <a:bodyPr>
            <a:normAutofit/>
          </a:bodyPr>
          <a:lstStyle/>
          <a:p>
            <a:r>
              <a:rPr lang="en-US" sz="4000" b="1" dirty="0"/>
              <a:t>Lagoon Upgrade with Cloth Disk Filtration</a:t>
            </a:r>
          </a:p>
        </p:txBody>
      </p:sp>
      <p:sp>
        <p:nvSpPr>
          <p:cNvPr id="4" name="Content Placeholder 2">
            <a:extLst>
              <a:ext uri="{FF2B5EF4-FFF2-40B4-BE49-F238E27FC236}">
                <a16:creationId xmlns:a16="http://schemas.microsoft.com/office/drawing/2014/main" id="{A33FEFFC-84C2-7D5B-15FA-601899C3E781}"/>
              </a:ext>
            </a:extLst>
          </p:cNvPr>
          <p:cNvSpPr>
            <a:spLocks noGrp="1"/>
          </p:cNvSpPr>
          <p:nvPr>
            <p:ph idx="1"/>
          </p:nvPr>
        </p:nvSpPr>
        <p:spPr>
          <a:xfrm>
            <a:off x="6818400" y="1257300"/>
            <a:ext cx="5258400" cy="5170988"/>
          </a:xfrm>
        </p:spPr>
        <p:txBody>
          <a:bodyPr>
            <a:normAutofit fontScale="92500" lnSpcReduction="20000"/>
          </a:bodyPr>
          <a:lstStyle/>
          <a:p>
            <a:r>
              <a:rPr lang="en-US" dirty="0"/>
              <a:t>Significant upgrades to the WWTP needed to meet phosphorus limits:</a:t>
            </a:r>
          </a:p>
          <a:p>
            <a:pPr lvl="1"/>
            <a:r>
              <a:rPr lang="en-US" dirty="0"/>
              <a:t>New electrical and water service on-site</a:t>
            </a:r>
          </a:p>
          <a:p>
            <a:pPr lvl="1"/>
            <a:r>
              <a:rPr lang="en-US" dirty="0"/>
              <a:t>New baffle in the lower lagoon to reduce solids prior to filtration</a:t>
            </a:r>
          </a:p>
          <a:p>
            <a:pPr lvl="1"/>
            <a:r>
              <a:rPr lang="en-US" dirty="0"/>
              <a:t>Lift station to feed filter units</a:t>
            </a:r>
          </a:p>
          <a:p>
            <a:pPr lvl="1"/>
            <a:r>
              <a:rPr lang="en-US" dirty="0"/>
              <a:t>Chemical feed system</a:t>
            </a:r>
          </a:p>
          <a:p>
            <a:pPr lvl="1"/>
            <a:r>
              <a:rPr lang="en-US" dirty="0"/>
              <a:t>Recycle lift station </a:t>
            </a:r>
          </a:p>
          <a:p>
            <a:pPr marL="0" indent="0">
              <a:buNone/>
            </a:pPr>
            <a:endParaRPr lang="en-US" dirty="0"/>
          </a:p>
          <a:p>
            <a:r>
              <a:rPr lang="en-US" sz="2800" dirty="0"/>
              <a:t>SCADA Remote Monitoring</a:t>
            </a:r>
          </a:p>
          <a:p>
            <a:pPr marL="0" indent="0">
              <a:buNone/>
            </a:pPr>
            <a:endParaRPr lang="en-US" dirty="0"/>
          </a:p>
          <a:p>
            <a:r>
              <a:rPr lang="en-US" dirty="0"/>
              <a:t>Increased operational and maintenance cost due to complex systems</a:t>
            </a:r>
          </a:p>
        </p:txBody>
      </p:sp>
      <p:pic>
        <p:nvPicPr>
          <p:cNvPr id="8" name="Picture 7" descr="A blue and white pool&#10;&#10;Description automatically generated with medium confidence">
            <a:extLst>
              <a:ext uri="{FF2B5EF4-FFF2-40B4-BE49-F238E27FC236}">
                <a16:creationId xmlns:a16="http://schemas.microsoft.com/office/drawing/2014/main" id="{60230FF8-A25F-2F3C-4366-233F2CEE0297}"/>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b="20952"/>
          <a:stretch/>
        </p:blipFill>
        <p:spPr>
          <a:xfrm>
            <a:off x="115200" y="1355325"/>
            <a:ext cx="4294414" cy="2428098"/>
          </a:xfrm>
          <a:prstGeom prst="rect">
            <a:avLst/>
          </a:prstGeom>
        </p:spPr>
      </p:pic>
      <p:pic>
        <p:nvPicPr>
          <p:cNvPr id="9" name="Picture 8" descr="A blue and silver cylinder with pipes&#10;&#10;Description automatically generated with medium confidence">
            <a:extLst>
              <a:ext uri="{FF2B5EF4-FFF2-40B4-BE49-F238E27FC236}">
                <a16:creationId xmlns:a16="http://schemas.microsoft.com/office/drawing/2014/main" id="{2D69DBF8-07B2-ABB5-0D33-2618EBAE76DF}"/>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942096" y="3733023"/>
            <a:ext cx="5523292" cy="3264879"/>
          </a:xfrm>
          <a:prstGeom prst="rect">
            <a:avLst/>
          </a:prstGeom>
        </p:spPr>
      </p:pic>
    </p:spTree>
    <p:extLst>
      <p:ext uri="{BB962C8B-B14F-4D97-AF65-F5344CB8AC3E}">
        <p14:creationId xmlns:p14="http://schemas.microsoft.com/office/powerpoint/2010/main" val="383291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96EB39-10FD-EC7E-AE95-CAB52D487666}"/>
              </a:ext>
            </a:extLst>
          </p:cNvPr>
          <p:cNvSpPr>
            <a:spLocks noGrp="1"/>
          </p:cNvSpPr>
          <p:nvPr>
            <p:ph type="title"/>
          </p:nvPr>
        </p:nvSpPr>
        <p:spPr>
          <a:xfrm>
            <a:off x="-206170" y="-73644"/>
            <a:ext cx="12069600" cy="1325563"/>
          </a:xfrm>
        </p:spPr>
        <p:txBody>
          <a:bodyPr>
            <a:normAutofit/>
          </a:bodyPr>
          <a:lstStyle/>
          <a:p>
            <a:pPr algn="ctr"/>
            <a:r>
              <a:rPr lang="en-US" sz="4000" b="1" dirty="0"/>
              <a:t>Lagoon Upgrade with Cloth Disk Filtration</a:t>
            </a:r>
          </a:p>
        </p:txBody>
      </p:sp>
      <p:grpSp>
        <p:nvGrpSpPr>
          <p:cNvPr id="6" name="Group 5">
            <a:extLst>
              <a:ext uri="{FF2B5EF4-FFF2-40B4-BE49-F238E27FC236}">
                <a16:creationId xmlns:a16="http://schemas.microsoft.com/office/drawing/2014/main" id="{CFA9E83B-F9C4-C229-E2DB-8BC84C2020BF}"/>
              </a:ext>
            </a:extLst>
          </p:cNvPr>
          <p:cNvGrpSpPr/>
          <p:nvPr/>
        </p:nvGrpSpPr>
        <p:grpSpPr>
          <a:xfrm>
            <a:off x="1376918" y="1105434"/>
            <a:ext cx="9956301" cy="4400016"/>
            <a:chOff x="1974573" y="3424263"/>
            <a:chExt cx="8520625" cy="3376731"/>
          </a:xfrm>
        </p:grpSpPr>
        <p:cxnSp>
          <p:nvCxnSpPr>
            <p:cNvPr id="14" name="Straight Connector 13">
              <a:extLst>
                <a:ext uri="{FF2B5EF4-FFF2-40B4-BE49-F238E27FC236}">
                  <a16:creationId xmlns:a16="http://schemas.microsoft.com/office/drawing/2014/main" id="{14989A25-E5DF-401E-B88F-04390A0EA854}"/>
                </a:ext>
              </a:extLst>
            </p:cNvPr>
            <p:cNvCxnSpPr>
              <a:cxnSpLocks/>
            </p:cNvCxnSpPr>
            <p:nvPr/>
          </p:nvCxnSpPr>
          <p:spPr>
            <a:xfrm>
              <a:off x="1974574" y="3812877"/>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23E5E5-F33F-42AC-8194-A16DD9BCCBBF}"/>
                </a:ext>
              </a:extLst>
            </p:cNvPr>
            <p:cNvCxnSpPr>
              <a:cxnSpLocks/>
            </p:cNvCxnSpPr>
            <p:nvPr/>
          </p:nvCxnSpPr>
          <p:spPr>
            <a:xfrm flipV="1">
              <a:off x="5784574" y="3429000"/>
              <a:ext cx="0" cy="33719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525E8B-3D4E-E298-EE6B-87A4C707E69C}"/>
                </a:ext>
              </a:extLst>
            </p:cNvPr>
            <p:cNvSpPr txBox="1"/>
            <p:nvPr/>
          </p:nvSpPr>
          <p:spPr>
            <a:xfrm>
              <a:off x="3377079" y="3429000"/>
              <a:ext cx="1004986" cy="401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2"/>
                  </a:solidFill>
                </a:rPr>
                <a:t>PROS</a:t>
              </a:r>
            </a:p>
          </p:txBody>
        </p:sp>
        <p:sp>
          <p:nvSpPr>
            <p:cNvPr id="17" name="TextBox 16">
              <a:extLst>
                <a:ext uri="{FF2B5EF4-FFF2-40B4-BE49-F238E27FC236}">
                  <a16:creationId xmlns:a16="http://schemas.microsoft.com/office/drawing/2014/main" id="{22F233D8-DD96-DBFD-26DD-92831614A937}"/>
                </a:ext>
              </a:extLst>
            </p:cNvPr>
            <p:cNvSpPr txBox="1"/>
            <p:nvPr/>
          </p:nvSpPr>
          <p:spPr>
            <a:xfrm>
              <a:off x="7460366" y="3424263"/>
              <a:ext cx="1004981" cy="401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rPr>
                <a:t>CONS</a:t>
              </a:r>
            </a:p>
          </p:txBody>
        </p:sp>
        <p:sp>
          <p:nvSpPr>
            <p:cNvPr id="18" name="TextBox 17">
              <a:extLst>
                <a:ext uri="{FF2B5EF4-FFF2-40B4-BE49-F238E27FC236}">
                  <a16:creationId xmlns:a16="http://schemas.microsoft.com/office/drawing/2014/main" id="{E007FAA7-56DD-7C13-0E8A-980944887984}"/>
                </a:ext>
              </a:extLst>
            </p:cNvPr>
            <p:cNvSpPr txBox="1"/>
            <p:nvPr/>
          </p:nvSpPr>
          <p:spPr>
            <a:xfrm>
              <a:off x="1974573" y="3896139"/>
              <a:ext cx="3809997" cy="25273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2"/>
                </a:buClr>
                <a:buFont typeface="Arial" panose="020B0604020202020204" pitchFamily="34" charset="0"/>
                <a:buChar char="•"/>
              </a:pPr>
              <a:r>
                <a:rPr lang="en-US" sz="2400" dirty="0"/>
                <a:t>Proven method for phosphorus removal with several installations within the state</a:t>
              </a:r>
            </a:p>
            <a:p>
              <a:pPr marL="285750" indent="-285750">
                <a:buClr>
                  <a:schemeClr val="accent2"/>
                </a:buClr>
                <a:buFont typeface="Arial" panose="020B0604020202020204" pitchFamily="34" charset="0"/>
                <a:buChar char="•"/>
              </a:pPr>
              <a:r>
                <a:rPr lang="en-US" sz="2400" dirty="0"/>
                <a:t>Automated systems provide operations with limited operator intervention</a:t>
              </a:r>
            </a:p>
            <a:p>
              <a:pPr marL="285750" indent="-285750">
                <a:buClr>
                  <a:schemeClr val="accent2"/>
                </a:buClr>
                <a:buFont typeface="Arial" panose="020B0604020202020204" pitchFamily="34" charset="0"/>
                <a:buChar char="•"/>
              </a:pPr>
              <a:endParaRPr lang="en-US" sz="2400" dirty="0"/>
            </a:p>
            <a:p>
              <a:pPr marL="285750" indent="-285750">
                <a:buClr>
                  <a:schemeClr val="accent2"/>
                </a:buClr>
                <a:buFont typeface="Arial" panose="020B0604020202020204" pitchFamily="34" charset="0"/>
                <a:buChar char="•"/>
              </a:pPr>
              <a:endParaRPr lang="en-US" sz="2000" dirty="0"/>
            </a:p>
            <a:p>
              <a:pPr marL="285750" indent="-285750">
                <a:buClr>
                  <a:schemeClr val="accent2"/>
                </a:buClr>
                <a:buFont typeface="Arial" panose="020B0604020202020204" pitchFamily="34" charset="0"/>
                <a:buChar char="•"/>
              </a:pPr>
              <a:endParaRPr lang="en-US" sz="2000" dirty="0"/>
            </a:p>
          </p:txBody>
        </p:sp>
        <p:sp>
          <p:nvSpPr>
            <p:cNvPr id="19" name="TextBox 18">
              <a:extLst>
                <a:ext uri="{FF2B5EF4-FFF2-40B4-BE49-F238E27FC236}">
                  <a16:creationId xmlns:a16="http://schemas.microsoft.com/office/drawing/2014/main" id="{86C70927-AB68-3419-FE6E-AC528DFE005E}"/>
                </a:ext>
              </a:extLst>
            </p:cNvPr>
            <p:cNvSpPr txBox="1"/>
            <p:nvPr/>
          </p:nvSpPr>
          <p:spPr>
            <a:xfrm>
              <a:off x="5784573" y="3933269"/>
              <a:ext cx="4710625" cy="26218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FF0000"/>
                </a:buClr>
                <a:buFont typeface="Arial" panose="020B0604020202020204" pitchFamily="34" charset="0"/>
                <a:buChar char="•"/>
              </a:pPr>
              <a:r>
                <a:rPr lang="en-US" sz="2400" dirty="0"/>
                <a:t>Increased mechanical and operational complexity at the WWTP</a:t>
              </a:r>
            </a:p>
            <a:p>
              <a:pPr marL="285750" indent="-285750">
                <a:buClr>
                  <a:srgbClr val="FF0000"/>
                </a:buClr>
                <a:buFont typeface="Arial" panose="020B0604020202020204" pitchFamily="34" charset="0"/>
                <a:buChar char="•"/>
              </a:pPr>
              <a:r>
                <a:rPr lang="en-US" sz="2400" dirty="0"/>
                <a:t>Increased cost associated with operator time commitment</a:t>
              </a:r>
            </a:p>
            <a:p>
              <a:pPr marL="285750" indent="-285750">
                <a:buClr>
                  <a:srgbClr val="FF0000"/>
                </a:buClr>
                <a:buFont typeface="Arial" panose="020B0604020202020204" pitchFamily="34" charset="0"/>
                <a:buChar char="•"/>
              </a:pPr>
              <a:r>
                <a:rPr lang="en-US" sz="2400" dirty="0"/>
                <a:t>Additional costs associated with metal salt usage and recycle pumping</a:t>
              </a:r>
            </a:p>
            <a:p>
              <a:pPr marL="285750" indent="-285750">
                <a:buClr>
                  <a:srgbClr val="FF0000"/>
                </a:buClr>
                <a:buFont typeface="Arial" panose="020B0604020202020204" pitchFamily="34" charset="0"/>
                <a:buChar char="•"/>
              </a:pPr>
              <a:r>
                <a:rPr lang="en-US" sz="2400" dirty="0"/>
                <a:t>New lift stations required to pump water to units and recycle solids to headworks and provide storage volume for filtration</a:t>
              </a:r>
            </a:p>
          </p:txBody>
        </p:sp>
      </p:grpSp>
    </p:spTree>
    <p:extLst>
      <p:ext uri="{BB962C8B-B14F-4D97-AF65-F5344CB8AC3E}">
        <p14:creationId xmlns:p14="http://schemas.microsoft.com/office/powerpoint/2010/main" val="361938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66B9-35D4-A9B7-4C00-BC9426C66AC3}"/>
              </a:ext>
            </a:extLst>
          </p:cNvPr>
          <p:cNvSpPr>
            <a:spLocks noGrp="1"/>
          </p:cNvSpPr>
          <p:nvPr>
            <p:ph type="title"/>
          </p:nvPr>
        </p:nvSpPr>
        <p:spPr>
          <a:xfrm>
            <a:off x="61200" y="256099"/>
            <a:ext cx="12069600" cy="1325563"/>
          </a:xfrm>
        </p:spPr>
        <p:txBody>
          <a:bodyPr>
            <a:normAutofit/>
          </a:bodyPr>
          <a:lstStyle/>
          <a:p>
            <a:r>
              <a:rPr lang="en-US" sz="4000" b="1" dirty="0"/>
              <a:t>Lagoon Upgrade with Conversion to Absorption Pond Discharge</a:t>
            </a:r>
          </a:p>
        </p:txBody>
      </p:sp>
      <p:sp>
        <p:nvSpPr>
          <p:cNvPr id="4" name="Content Placeholder 2">
            <a:extLst>
              <a:ext uri="{FF2B5EF4-FFF2-40B4-BE49-F238E27FC236}">
                <a16:creationId xmlns:a16="http://schemas.microsoft.com/office/drawing/2014/main" id="{A33FEFFC-84C2-7D5B-15FA-601899C3E781}"/>
              </a:ext>
            </a:extLst>
          </p:cNvPr>
          <p:cNvSpPr>
            <a:spLocks noGrp="1"/>
          </p:cNvSpPr>
          <p:nvPr>
            <p:ph idx="1"/>
          </p:nvPr>
        </p:nvSpPr>
        <p:spPr>
          <a:xfrm>
            <a:off x="434502" y="1755275"/>
            <a:ext cx="4882107" cy="4737600"/>
          </a:xfrm>
        </p:spPr>
        <p:txBody>
          <a:bodyPr>
            <a:normAutofit/>
          </a:bodyPr>
          <a:lstStyle/>
          <a:p>
            <a:r>
              <a:rPr lang="en-US" sz="2800" dirty="0"/>
              <a:t>Treated wastewater allowed to infiltrate into groundwater via several storage cells</a:t>
            </a:r>
          </a:p>
          <a:p>
            <a:endParaRPr lang="en-US" sz="2800" dirty="0"/>
          </a:p>
          <a:p>
            <a:r>
              <a:rPr lang="en-US" sz="2800" dirty="0"/>
              <a:t>Groundwater monitoring wells needed to verify contamination does no leave site</a:t>
            </a:r>
          </a:p>
          <a:p>
            <a:endParaRPr lang="en-US" dirty="0"/>
          </a:p>
          <a:p>
            <a:r>
              <a:rPr lang="en-US" sz="2800" dirty="0"/>
              <a:t>SCADA remote monitoring</a:t>
            </a:r>
          </a:p>
          <a:p>
            <a:endParaRPr lang="en-US" sz="2800" dirty="0"/>
          </a:p>
          <a:p>
            <a:endParaRPr lang="en-US" sz="2800" dirty="0"/>
          </a:p>
          <a:p>
            <a:endParaRPr lang="en-US" sz="2800" dirty="0"/>
          </a:p>
        </p:txBody>
      </p:sp>
      <p:pic>
        <p:nvPicPr>
          <p:cNvPr id="3" name="Picture 2" descr="A dirt field with a dirt mound&#10;&#10;Description automatically generated">
            <a:extLst>
              <a:ext uri="{FF2B5EF4-FFF2-40B4-BE49-F238E27FC236}">
                <a16:creationId xmlns:a16="http://schemas.microsoft.com/office/drawing/2014/main" id="{87AAC0F8-5DE7-AECD-8C23-F345F3F5D38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783334" y="1581662"/>
            <a:ext cx="5660893" cy="4245670"/>
          </a:xfrm>
          <a:prstGeom prst="rect">
            <a:avLst/>
          </a:prstGeom>
          <a:effectLst>
            <a:softEdge rad="31750"/>
          </a:effectLst>
        </p:spPr>
      </p:pic>
    </p:spTree>
    <p:extLst>
      <p:ext uri="{BB962C8B-B14F-4D97-AF65-F5344CB8AC3E}">
        <p14:creationId xmlns:p14="http://schemas.microsoft.com/office/powerpoint/2010/main" val="8713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A59AF01-B78B-7C9B-76F0-2138DAF72D13}"/>
              </a:ext>
            </a:extLst>
          </p:cNvPr>
          <p:cNvGrpSpPr/>
          <p:nvPr/>
        </p:nvGrpSpPr>
        <p:grpSpPr>
          <a:xfrm>
            <a:off x="1329257" y="1681563"/>
            <a:ext cx="9438163" cy="4922437"/>
            <a:chOff x="1376670" y="1993136"/>
            <a:chExt cx="9438163" cy="4922437"/>
          </a:xfrm>
        </p:grpSpPr>
        <p:cxnSp>
          <p:nvCxnSpPr>
            <p:cNvPr id="14" name="Straight Connector 13">
              <a:extLst>
                <a:ext uri="{FF2B5EF4-FFF2-40B4-BE49-F238E27FC236}">
                  <a16:creationId xmlns:a16="http://schemas.microsoft.com/office/drawing/2014/main" id="{14989A25-E5DF-401E-B88F-04390A0EA854}"/>
                </a:ext>
              </a:extLst>
            </p:cNvPr>
            <p:cNvCxnSpPr>
              <a:cxnSpLocks/>
            </p:cNvCxnSpPr>
            <p:nvPr/>
          </p:nvCxnSpPr>
          <p:spPr>
            <a:xfrm>
              <a:off x="1376671" y="2499516"/>
              <a:ext cx="94381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23E5E5-F33F-42AC-8194-A16DD9BCCBBF}"/>
                </a:ext>
              </a:extLst>
            </p:cNvPr>
            <p:cNvCxnSpPr>
              <a:cxnSpLocks/>
            </p:cNvCxnSpPr>
            <p:nvPr/>
          </p:nvCxnSpPr>
          <p:spPr>
            <a:xfrm flipV="1">
              <a:off x="5828630" y="1999309"/>
              <a:ext cx="4" cy="49162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525E8B-3D4E-E298-EE6B-87A4C707E69C}"/>
                </a:ext>
              </a:extLst>
            </p:cNvPr>
            <p:cNvSpPr txBox="1"/>
            <p:nvPr/>
          </p:nvSpPr>
          <p:spPr>
            <a:xfrm>
              <a:off x="3015490" y="1999309"/>
              <a:ext cx="11743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2"/>
                  </a:solidFill>
                </a:rPr>
                <a:t>PROS</a:t>
              </a:r>
            </a:p>
          </p:txBody>
        </p:sp>
        <p:sp>
          <p:nvSpPr>
            <p:cNvPr id="17" name="TextBox 16">
              <a:extLst>
                <a:ext uri="{FF2B5EF4-FFF2-40B4-BE49-F238E27FC236}">
                  <a16:creationId xmlns:a16="http://schemas.microsoft.com/office/drawing/2014/main" id="{22F233D8-DD96-DBFD-26DD-92831614A937}"/>
                </a:ext>
              </a:extLst>
            </p:cNvPr>
            <p:cNvSpPr txBox="1"/>
            <p:nvPr/>
          </p:nvSpPr>
          <p:spPr>
            <a:xfrm>
              <a:off x="7786788" y="1993136"/>
              <a:ext cx="117431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rPr>
                <a:t>CONS</a:t>
              </a:r>
            </a:p>
          </p:txBody>
        </p:sp>
        <p:sp>
          <p:nvSpPr>
            <p:cNvPr id="18" name="TextBox 17">
              <a:extLst>
                <a:ext uri="{FF2B5EF4-FFF2-40B4-BE49-F238E27FC236}">
                  <a16:creationId xmlns:a16="http://schemas.microsoft.com/office/drawing/2014/main" id="{E007FAA7-56DD-7C13-0E8A-980944887984}"/>
                </a:ext>
              </a:extLst>
            </p:cNvPr>
            <p:cNvSpPr txBox="1"/>
            <p:nvPr/>
          </p:nvSpPr>
          <p:spPr>
            <a:xfrm>
              <a:off x="1376670" y="2608010"/>
              <a:ext cx="445196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2"/>
                </a:buClr>
                <a:buFont typeface="Arial" panose="020B0604020202020204" pitchFamily="34" charset="0"/>
                <a:buChar char="•"/>
              </a:pPr>
              <a:r>
                <a:rPr lang="en-US" sz="2000" dirty="0"/>
                <a:t>Small disturbance</a:t>
              </a:r>
            </a:p>
            <a:p>
              <a:pPr marL="285750" indent="-285750">
                <a:buClr>
                  <a:schemeClr val="accent2"/>
                </a:buClr>
                <a:buFont typeface="Arial" panose="020B0604020202020204" pitchFamily="34" charset="0"/>
                <a:buChar char="•"/>
              </a:pPr>
              <a:r>
                <a:rPr lang="en-US" sz="2000" dirty="0"/>
                <a:t>Prevent future WWTP construction/managements costs associated with DNR regulations and upkeep</a:t>
              </a:r>
            </a:p>
            <a:p>
              <a:pPr marL="285750" indent="-285750">
                <a:buClr>
                  <a:schemeClr val="accent2"/>
                </a:buClr>
                <a:buFont typeface="Arial" panose="020B0604020202020204" pitchFamily="34" charset="0"/>
                <a:buChar char="•"/>
              </a:pPr>
              <a:r>
                <a:rPr lang="en-US" sz="2000" dirty="0"/>
                <a:t>Preservation of existing resources</a:t>
              </a:r>
            </a:p>
            <a:p>
              <a:pPr marL="285750" indent="-285750">
                <a:buClr>
                  <a:schemeClr val="accent2"/>
                </a:buClr>
                <a:buFont typeface="Arial" panose="020B0604020202020204" pitchFamily="34" charset="0"/>
                <a:buChar char="•"/>
              </a:pPr>
              <a:r>
                <a:rPr lang="en-US" sz="2000" dirty="0"/>
                <a:t>Promotion of sustainable  management practices</a:t>
              </a:r>
            </a:p>
            <a:p>
              <a:pPr marL="285750" indent="-285750">
                <a:buClr>
                  <a:schemeClr val="accent2"/>
                </a:buClr>
                <a:buFont typeface="Arial" panose="020B0604020202020204" pitchFamily="34" charset="0"/>
                <a:buChar char="•"/>
              </a:pPr>
              <a:r>
                <a:rPr lang="en-US" sz="2000" dirty="0"/>
                <a:t>Minimal maintenance and energy consumption for equipment</a:t>
              </a:r>
            </a:p>
            <a:p>
              <a:pPr marL="285750" indent="-285750">
                <a:buClr>
                  <a:schemeClr val="accent2"/>
                </a:buClr>
                <a:buFont typeface="Arial" panose="020B0604020202020204" pitchFamily="34" charset="0"/>
                <a:buChar char="•"/>
              </a:pPr>
              <a:r>
                <a:rPr lang="en-US" sz="2000" dirty="0"/>
                <a:t>Recharges groundwater</a:t>
              </a:r>
            </a:p>
            <a:p>
              <a:pPr marL="285750" indent="-285750">
                <a:buClr>
                  <a:schemeClr val="accent2"/>
                </a:buClr>
                <a:buFont typeface="Arial" panose="020B0604020202020204" pitchFamily="34" charset="0"/>
                <a:buChar char="•"/>
              </a:pPr>
              <a:endParaRPr lang="en-US" sz="2000" dirty="0"/>
            </a:p>
          </p:txBody>
        </p:sp>
        <p:sp>
          <p:nvSpPr>
            <p:cNvPr id="19" name="TextBox 18">
              <a:extLst>
                <a:ext uri="{FF2B5EF4-FFF2-40B4-BE49-F238E27FC236}">
                  <a16:creationId xmlns:a16="http://schemas.microsoft.com/office/drawing/2014/main" id="{86C70927-AB68-3419-FE6E-AC528DFE005E}"/>
                </a:ext>
              </a:extLst>
            </p:cNvPr>
            <p:cNvSpPr txBox="1"/>
            <p:nvPr/>
          </p:nvSpPr>
          <p:spPr>
            <a:xfrm>
              <a:off x="5828630" y="2615661"/>
              <a:ext cx="4986195"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FF0000"/>
                </a:buClr>
                <a:buFont typeface="Arial" panose="020B0604020202020204" pitchFamily="34" charset="0"/>
                <a:buChar char="•"/>
              </a:pPr>
              <a:r>
                <a:rPr lang="en-US" sz="2000" dirty="0"/>
                <a:t>Would need additional groundwater wells and annual monitoring</a:t>
              </a:r>
            </a:p>
            <a:p>
              <a:pPr marL="285750" indent="-285750">
                <a:buClr>
                  <a:srgbClr val="FF0000"/>
                </a:buClr>
                <a:buFont typeface="Arial" panose="020B0604020202020204" pitchFamily="34" charset="0"/>
                <a:buChar char="•"/>
              </a:pPr>
              <a:r>
                <a:rPr lang="en-US" sz="2000" dirty="0"/>
                <a:t>Additional treatment for nitrogen may be needed in the future to address groundwater concerns</a:t>
              </a:r>
            </a:p>
            <a:p>
              <a:pPr marL="285750" indent="-285750">
                <a:buClr>
                  <a:srgbClr val="FF0000"/>
                </a:buClr>
                <a:buFont typeface="Arial" panose="020B0604020202020204" pitchFamily="34" charset="0"/>
                <a:buChar char="•"/>
              </a:pPr>
              <a:r>
                <a:rPr lang="en-US" sz="2000" dirty="0"/>
                <a:t>Additional equipment that will require maintenance and operation</a:t>
              </a:r>
            </a:p>
          </p:txBody>
        </p:sp>
      </p:grpSp>
      <p:sp>
        <p:nvSpPr>
          <p:cNvPr id="4" name="Title 1">
            <a:extLst>
              <a:ext uri="{FF2B5EF4-FFF2-40B4-BE49-F238E27FC236}">
                <a16:creationId xmlns:a16="http://schemas.microsoft.com/office/drawing/2014/main" id="{0FEF1772-CF7E-B157-6EA6-16EEB8D44C65}"/>
              </a:ext>
            </a:extLst>
          </p:cNvPr>
          <p:cNvSpPr>
            <a:spLocks noGrp="1"/>
          </p:cNvSpPr>
          <p:nvPr>
            <p:ph type="title"/>
          </p:nvPr>
        </p:nvSpPr>
        <p:spPr>
          <a:xfrm>
            <a:off x="122400" y="280954"/>
            <a:ext cx="12069600" cy="1325563"/>
          </a:xfrm>
        </p:spPr>
        <p:txBody>
          <a:bodyPr>
            <a:normAutofit/>
          </a:bodyPr>
          <a:lstStyle/>
          <a:p>
            <a:r>
              <a:rPr lang="en-US" sz="4000" b="1" dirty="0"/>
              <a:t>Lagoon Upgrade with Conversion to Absorption Pond Discharge</a:t>
            </a:r>
          </a:p>
        </p:txBody>
      </p:sp>
    </p:spTree>
    <p:extLst>
      <p:ext uri="{BB962C8B-B14F-4D97-AF65-F5344CB8AC3E}">
        <p14:creationId xmlns:p14="http://schemas.microsoft.com/office/powerpoint/2010/main" val="4117413152"/>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3A92-D943-89BB-D2C6-E5EB4368379F}"/>
              </a:ext>
            </a:extLst>
          </p:cNvPr>
          <p:cNvSpPr>
            <a:spLocks noGrp="1"/>
          </p:cNvSpPr>
          <p:nvPr>
            <p:ph type="title"/>
          </p:nvPr>
        </p:nvSpPr>
        <p:spPr/>
        <p:txBody>
          <a:bodyPr/>
          <a:lstStyle/>
          <a:p>
            <a:r>
              <a:rPr lang="en-US" b="1" dirty="0"/>
              <a:t>Alternatives Analysis – Costs</a:t>
            </a:r>
          </a:p>
        </p:txBody>
      </p:sp>
      <p:pic>
        <p:nvPicPr>
          <p:cNvPr id="4" name="Content Placeholder 5" descr="A picture containing background pattern&#10;&#10;Description automatically generated">
            <a:extLst>
              <a:ext uri="{FF2B5EF4-FFF2-40B4-BE49-F238E27FC236}">
                <a16:creationId xmlns:a16="http://schemas.microsoft.com/office/drawing/2014/main" id="{FC450CBE-28BE-D5CF-42AA-4A2C05A325CD}"/>
              </a:ext>
            </a:extLst>
          </p:cNvPr>
          <p:cNvPicPr>
            <a:picLocks noChangeAspect="1"/>
          </p:cNvPicPr>
          <p:nvPr/>
        </p:nvPicPr>
        <p:blipFill rotWithShape="1">
          <a:blip r:embed="rId3">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4A797650-BF7C-34E1-4D84-564337E3B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EA9C8ED4-B0D5-C9C6-3D1A-251465DD242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graphicFrame>
        <p:nvGraphicFramePr>
          <p:cNvPr id="9" name="Table 8">
            <a:extLst>
              <a:ext uri="{FF2B5EF4-FFF2-40B4-BE49-F238E27FC236}">
                <a16:creationId xmlns:a16="http://schemas.microsoft.com/office/drawing/2014/main" id="{82D94BEB-4AA1-3D69-6DC8-38D3AD69C628}"/>
              </a:ext>
            </a:extLst>
          </p:cNvPr>
          <p:cNvGraphicFramePr>
            <a:graphicFrameLocks noGrp="1"/>
          </p:cNvGraphicFramePr>
          <p:nvPr>
            <p:extLst>
              <p:ext uri="{D42A27DB-BD31-4B8C-83A1-F6EECF244321}">
                <p14:modId xmlns:p14="http://schemas.microsoft.com/office/powerpoint/2010/main" val="3368604921"/>
              </p:ext>
            </p:extLst>
          </p:nvPr>
        </p:nvGraphicFramePr>
        <p:xfrm>
          <a:off x="257176" y="2016319"/>
          <a:ext cx="6414446" cy="2825362"/>
        </p:xfrm>
        <a:graphic>
          <a:graphicData uri="http://schemas.openxmlformats.org/drawingml/2006/table">
            <a:tbl>
              <a:tblPr>
                <a:tableStyleId>{5C22544A-7EE6-4342-B048-85BDC9FD1C3A}</a:tableStyleId>
              </a:tblPr>
              <a:tblGrid>
                <a:gridCol w="3507474">
                  <a:extLst>
                    <a:ext uri="{9D8B030D-6E8A-4147-A177-3AD203B41FA5}">
                      <a16:colId xmlns:a16="http://schemas.microsoft.com/office/drawing/2014/main" val="3504829359"/>
                    </a:ext>
                  </a:extLst>
                </a:gridCol>
                <a:gridCol w="1446662">
                  <a:extLst>
                    <a:ext uri="{9D8B030D-6E8A-4147-A177-3AD203B41FA5}">
                      <a16:colId xmlns:a16="http://schemas.microsoft.com/office/drawing/2014/main" val="1994969302"/>
                    </a:ext>
                  </a:extLst>
                </a:gridCol>
                <a:gridCol w="1460310">
                  <a:extLst>
                    <a:ext uri="{9D8B030D-6E8A-4147-A177-3AD203B41FA5}">
                      <a16:colId xmlns:a16="http://schemas.microsoft.com/office/drawing/2014/main" val="2557171636"/>
                    </a:ext>
                  </a:extLst>
                </a:gridCol>
              </a:tblGrid>
              <a:tr h="371962">
                <a:tc>
                  <a:txBody>
                    <a:bodyPr/>
                    <a:lstStyle/>
                    <a:p>
                      <a:pPr algn="ctr" fontAlgn="b"/>
                      <a:r>
                        <a:rPr lang="en-US" sz="1800" b="1" u="none" strike="noStrike" dirty="0">
                          <a:effectLst/>
                        </a:rPr>
                        <a:t>Alternative</a:t>
                      </a:r>
                      <a:endParaRPr lang="en-US" sz="18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800" b="1" u="none" strike="noStrike" dirty="0">
                          <a:effectLst/>
                        </a:rPr>
                        <a:t>Capital Cost</a:t>
                      </a:r>
                      <a:endParaRPr lang="en-US" sz="18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800" b="1" u="none" strike="noStrike" dirty="0">
                          <a:effectLst/>
                        </a:rPr>
                        <a:t>Total Present Worth</a:t>
                      </a:r>
                      <a:endParaRPr lang="en-US" sz="18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14117476"/>
                  </a:ext>
                </a:extLst>
              </a:tr>
              <a:tr h="726212">
                <a:tc>
                  <a:txBody>
                    <a:bodyPr/>
                    <a:lstStyle/>
                    <a:p>
                      <a:pPr algn="ctr" fontAlgn="ctr"/>
                      <a:r>
                        <a:rPr lang="en-US" sz="1800" u="none" strike="noStrike" dirty="0">
                          <a:effectLst/>
                        </a:rPr>
                        <a:t>#2 – Lagoon Upgrade with Continuously Backwashing</a:t>
                      </a:r>
                      <a:endParaRPr lang="en-US" sz="18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 $4,698,000 </a:t>
                      </a:r>
                    </a:p>
                  </a:txBody>
                  <a:tcPr marL="0" marR="0" marT="0" marB="0" anchor="ctr">
                    <a:solidFill>
                      <a:schemeClr val="bg1">
                        <a:lumMod val="95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 $6,911,244 </a:t>
                      </a:r>
                    </a:p>
                  </a:txBody>
                  <a:tcPr marL="0" marR="0" marT="0" marB="0" anchor="ctr">
                    <a:solidFill>
                      <a:schemeClr val="bg1">
                        <a:lumMod val="95000"/>
                      </a:schemeClr>
                    </a:solidFill>
                  </a:tcPr>
                </a:tc>
                <a:extLst>
                  <a:ext uri="{0D108BD9-81ED-4DB2-BD59-A6C34878D82A}">
                    <a16:rowId xmlns:a16="http://schemas.microsoft.com/office/drawing/2014/main" val="3921835362"/>
                  </a:ext>
                </a:extLst>
              </a:tr>
              <a:tr h="708500">
                <a:tc>
                  <a:txBody>
                    <a:bodyPr/>
                    <a:lstStyle/>
                    <a:p>
                      <a:pPr algn="ctr" fontAlgn="ctr"/>
                      <a:r>
                        <a:rPr lang="en-US" sz="1800" u="none" strike="noStrike" dirty="0">
                          <a:effectLst/>
                        </a:rPr>
                        <a:t># 3 – Lagoon Upgrade with Cloth Disk Filtration</a:t>
                      </a:r>
                      <a:endParaRPr lang="en-US" sz="18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 $4,855,000 </a:t>
                      </a:r>
                    </a:p>
                  </a:txBody>
                  <a:tcPr marL="0" marR="0" marT="0" marB="0" anchor="ctr">
                    <a:solidFill>
                      <a:schemeClr val="bg1">
                        <a:lumMod val="95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 $7,032,671 </a:t>
                      </a:r>
                    </a:p>
                  </a:txBody>
                  <a:tcPr marL="0" marR="0" marT="0" marB="0" anchor="ctr">
                    <a:solidFill>
                      <a:schemeClr val="bg1">
                        <a:lumMod val="95000"/>
                      </a:schemeClr>
                    </a:solidFill>
                  </a:tcPr>
                </a:tc>
                <a:extLst>
                  <a:ext uri="{0D108BD9-81ED-4DB2-BD59-A6C34878D82A}">
                    <a16:rowId xmlns:a16="http://schemas.microsoft.com/office/drawing/2014/main" val="2511427823"/>
                  </a:ext>
                </a:extLst>
              </a:tr>
              <a:tr h="708500">
                <a:tc>
                  <a:txBody>
                    <a:bodyPr/>
                    <a:lstStyle/>
                    <a:p>
                      <a:pPr algn="ctr" fontAlgn="ctr"/>
                      <a:r>
                        <a:rPr lang="en-US" sz="1800" u="none" strike="noStrike" dirty="0">
                          <a:effectLst/>
                        </a:rPr>
                        <a:t># 4 – Lagoon Upgrade with Conversion to Absorption Pond Discharge</a:t>
                      </a:r>
                      <a:endParaRPr lang="en-US" sz="1800" b="0" i="0" u="none" strike="noStrike" dirty="0">
                        <a:solidFill>
                          <a:srgbClr val="000000"/>
                        </a:solidFill>
                        <a:effectLst/>
                        <a:latin typeface="Aptos Narrow" panose="020B0004020202020204" pitchFamily="34" charset="0"/>
                      </a:endParaRPr>
                    </a:p>
                  </a:txBody>
                  <a:tcPr marL="9525" marR="9525" marT="9525" marB="0" anchor="ctr">
                    <a:solidFill>
                      <a:schemeClr val="accent3">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 $2,303,000 </a:t>
                      </a:r>
                    </a:p>
                  </a:txBody>
                  <a:tcPr marL="0" marR="0" marT="0" marB="0" anchor="ctr">
                    <a:solidFill>
                      <a:schemeClr val="accent3">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 $4,197,748</a:t>
                      </a:r>
                    </a:p>
                  </a:txBody>
                  <a:tcPr marL="0" marR="0" marT="0" marB="0" anchor="ctr">
                    <a:solidFill>
                      <a:schemeClr val="accent3">
                        <a:lumMod val="40000"/>
                        <a:lumOff val="60000"/>
                      </a:schemeClr>
                    </a:solidFill>
                  </a:tcPr>
                </a:tc>
                <a:extLst>
                  <a:ext uri="{0D108BD9-81ED-4DB2-BD59-A6C34878D82A}">
                    <a16:rowId xmlns:a16="http://schemas.microsoft.com/office/drawing/2014/main" val="1033468745"/>
                  </a:ext>
                </a:extLst>
              </a:tr>
            </a:tbl>
          </a:graphicData>
        </a:graphic>
      </p:graphicFrame>
      <p:sp>
        <p:nvSpPr>
          <p:cNvPr id="11" name="Content Placeholder 2">
            <a:extLst>
              <a:ext uri="{FF2B5EF4-FFF2-40B4-BE49-F238E27FC236}">
                <a16:creationId xmlns:a16="http://schemas.microsoft.com/office/drawing/2014/main" id="{0D4EF208-C5FE-D942-659C-4B1737F8C4C2}"/>
              </a:ext>
            </a:extLst>
          </p:cNvPr>
          <p:cNvSpPr txBox="1">
            <a:spLocks/>
          </p:cNvSpPr>
          <p:nvPr/>
        </p:nvSpPr>
        <p:spPr>
          <a:xfrm>
            <a:off x="7145165" y="1690688"/>
            <a:ext cx="4722984" cy="435133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6"/>
              </a:buClr>
              <a:buFont typeface="Arial" panose="020B0604020202020204" pitchFamily="34" charset="0"/>
              <a:buChar char="•"/>
            </a:pPr>
            <a:r>
              <a:rPr lang="en-US" sz="2400" dirty="0"/>
              <a:t>Alternatives were evaluated for using the total present worth of the project</a:t>
            </a:r>
          </a:p>
          <a:p>
            <a:pPr marL="742950" lvl="1" indent="-285750">
              <a:buClr>
                <a:schemeClr val="accent6"/>
              </a:buClr>
              <a:buFont typeface="Arial" panose="020B0604020202020204" pitchFamily="34" charset="0"/>
              <a:buChar char="•"/>
            </a:pPr>
            <a:r>
              <a:rPr lang="en-US" sz="2400" dirty="0"/>
              <a:t>Accounts for 20 years of maintenance costs</a:t>
            </a:r>
          </a:p>
          <a:p>
            <a:pPr marL="742950" lvl="1" indent="-285750">
              <a:buClr>
                <a:schemeClr val="accent6"/>
              </a:buClr>
              <a:buFont typeface="Arial" panose="020B0604020202020204" pitchFamily="34" charset="0"/>
              <a:buChar char="•"/>
            </a:pPr>
            <a:r>
              <a:rPr lang="en-US" sz="2400" dirty="0"/>
              <a:t>WDNR current interest rate applied to total present worth</a:t>
            </a:r>
          </a:p>
        </p:txBody>
      </p:sp>
    </p:spTree>
    <p:extLst>
      <p:ext uri="{BB962C8B-B14F-4D97-AF65-F5344CB8AC3E}">
        <p14:creationId xmlns:p14="http://schemas.microsoft.com/office/powerpoint/2010/main" val="368656553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452A-3B2D-1B4C-4FD4-12C421BE9A3D}"/>
              </a:ext>
            </a:extLst>
          </p:cNvPr>
          <p:cNvSpPr>
            <a:spLocks noGrp="1"/>
          </p:cNvSpPr>
          <p:nvPr>
            <p:ph type="title"/>
          </p:nvPr>
        </p:nvSpPr>
        <p:spPr>
          <a:xfrm>
            <a:off x="295024" y="-53699"/>
            <a:ext cx="10515600" cy="1325563"/>
          </a:xfrm>
        </p:spPr>
        <p:txBody>
          <a:bodyPr/>
          <a:lstStyle/>
          <a:p>
            <a:r>
              <a:rPr lang="en-US" b="1" dirty="0"/>
              <a:t>Environmental, Health, and Safety</a:t>
            </a:r>
          </a:p>
        </p:txBody>
      </p:sp>
      <p:sp>
        <p:nvSpPr>
          <p:cNvPr id="3" name="Content Placeholder 2">
            <a:extLst>
              <a:ext uri="{FF2B5EF4-FFF2-40B4-BE49-F238E27FC236}">
                <a16:creationId xmlns:a16="http://schemas.microsoft.com/office/drawing/2014/main" id="{CDC37343-7400-089E-75E3-2D81CCE684F2}"/>
              </a:ext>
            </a:extLst>
          </p:cNvPr>
          <p:cNvSpPr>
            <a:spLocks noGrp="1"/>
          </p:cNvSpPr>
          <p:nvPr>
            <p:ph idx="1"/>
          </p:nvPr>
        </p:nvSpPr>
        <p:spPr>
          <a:xfrm>
            <a:off x="4086576" y="1161143"/>
            <a:ext cx="8105423" cy="5515517"/>
          </a:xfrm>
        </p:spPr>
        <p:txBody>
          <a:bodyPr>
            <a:normAutofit/>
          </a:bodyPr>
          <a:lstStyle/>
          <a:p>
            <a:r>
              <a:rPr lang="en-US" dirty="0"/>
              <a:t>Operating the existing lagoons will have a potential public impact due to odors, potential operational difficulties, and staffing concerns</a:t>
            </a:r>
          </a:p>
          <a:p>
            <a:endParaRPr lang="en-US" dirty="0"/>
          </a:p>
          <a:p>
            <a:r>
              <a:rPr lang="en-US" dirty="0"/>
              <a:t>Continued monitoring and future WDNR regulations may require additional modifications to the WWTP remain compliant</a:t>
            </a:r>
          </a:p>
          <a:p>
            <a:endParaRPr lang="en-US" dirty="0"/>
          </a:p>
          <a:p>
            <a:r>
              <a:rPr lang="en-US" dirty="0"/>
              <a:t>Due to the existing infrastructure and trained staff at Wheeler WWTP, absorption pond utilization poses the lowest risk to the public and the environment</a:t>
            </a:r>
          </a:p>
        </p:txBody>
      </p:sp>
      <p:pic>
        <p:nvPicPr>
          <p:cNvPr id="4" name="Content Placeholder 5" descr="A picture containing background pattern&#10;&#10;Description automatically generated">
            <a:extLst>
              <a:ext uri="{FF2B5EF4-FFF2-40B4-BE49-F238E27FC236}">
                <a16:creationId xmlns:a16="http://schemas.microsoft.com/office/drawing/2014/main" id="{9177BACB-132B-63C1-0356-DA4298229B0E}"/>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08CE3B40-FD24-A50A-82F0-F1AC44C63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9ECF2BC0-ACDA-5EFE-CE53-F674ADF69D49}"/>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pic>
        <p:nvPicPr>
          <p:cNvPr id="10" name="Picture 9" descr="A diagram of safety and health&#10;&#10;Description automatically generated">
            <a:extLst>
              <a:ext uri="{FF2B5EF4-FFF2-40B4-BE49-F238E27FC236}">
                <a16:creationId xmlns:a16="http://schemas.microsoft.com/office/drawing/2014/main" id="{89304C60-9F29-91BA-94DF-062220EDA69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806" b="94306" l="1806" r="97917">
                        <a14:foregroundMark x1="10972" y1="60972" x2="10417" y2="70556"/>
                        <a14:foregroundMark x1="5278" y1="69583" x2="5694" y2="63611"/>
                        <a14:foregroundMark x1="26111" y1="92083" x2="32222" y2="91944"/>
                        <a14:foregroundMark x1="69861" y1="94306" x2="69861" y2="94306"/>
                        <a14:foregroundMark x1="94167" y1="71667" x2="94167" y2="71667"/>
                        <a14:foregroundMark x1="97917" y1="68194" x2="97917" y2="68194"/>
                        <a14:foregroundMark x1="29722" y1="94444" x2="29722" y2="94444"/>
                        <a14:foregroundMark x1="1944" y1="68333" x2="1944" y2="68333"/>
                        <a14:foregroundMark x1="48889" y1="6806" x2="48889" y2="6806"/>
                        <a14:foregroundMark x1="55000" y1="29167" x2="55000" y2="29167"/>
                        <a14:foregroundMark x1="45833" y1="28333" x2="45833" y2="28333"/>
                        <a14:foregroundMark x1="29861" y1="66111" x2="29861" y2="66111"/>
                        <a14:foregroundMark x1="25694" y1="71806" x2="25694" y2="71806"/>
                        <a14:foregroundMark x1="32222" y1="72361" x2="32222" y2="72361"/>
                        <a14:foregroundMark x1="33611" y1="71528" x2="33611" y2="71528"/>
                        <a14:foregroundMark x1="74583" y1="69306" x2="74583" y2="69306"/>
                        <a14:backgroundMark x1="35417" y1="71528" x2="35417" y2="71528"/>
                        <a14:backgroundMark x1="36111" y1="71667" x2="34583" y2="71250"/>
                        <a14:backgroundMark x1="33333" y1="71250" x2="33333" y2="71250"/>
                        <a14:backgroundMark x1="59583" y1="37778" x2="54722" y2="37222"/>
                        <a14:backgroundMark x1="54167" y1="37083" x2="51389" y2="36806"/>
                        <a14:backgroundMark x1="52083" y1="36667" x2="50694" y2="36667"/>
                      </a14:backgroundRemoval>
                    </a14:imgEffect>
                  </a14:imgLayer>
                </a14:imgProps>
              </a:ext>
              <a:ext uri="{28A0092B-C50C-407E-A947-70E740481C1C}">
                <a14:useLocalDpi xmlns:a14="http://schemas.microsoft.com/office/drawing/2010/main" val="0"/>
              </a:ext>
            </a:extLst>
          </a:blip>
          <a:stretch>
            <a:fillRect/>
          </a:stretch>
        </p:blipFill>
        <p:spPr>
          <a:xfrm>
            <a:off x="144099" y="1746731"/>
            <a:ext cx="3564301" cy="3564301"/>
          </a:xfrm>
          <a:prstGeom prst="rect">
            <a:avLst/>
          </a:prstGeom>
        </p:spPr>
      </p:pic>
    </p:spTree>
    <p:extLst>
      <p:ext uri="{BB962C8B-B14F-4D97-AF65-F5344CB8AC3E}">
        <p14:creationId xmlns:p14="http://schemas.microsoft.com/office/powerpoint/2010/main" val="12584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8C95-6775-5E51-F416-2E613A069E3B}"/>
              </a:ext>
            </a:extLst>
          </p:cNvPr>
          <p:cNvSpPr>
            <a:spLocks noGrp="1"/>
          </p:cNvSpPr>
          <p:nvPr>
            <p:ph type="title"/>
          </p:nvPr>
        </p:nvSpPr>
        <p:spPr>
          <a:xfrm>
            <a:off x="837952" y="0"/>
            <a:ext cx="10515600" cy="1325563"/>
          </a:xfrm>
        </p:spPr>
        <p:txBody>
          <a:bodyPr>
            <a:normAutofit fontScale="90000"/>
          </a:bodyPr>
          <a:lstStyle/>
          <a:p>
            <a:r>
              <a:rPr lang="en-US" b="1" dirty="0"/>
              <a:t>Recommended Alternative: Lagoon Upgrade with Conversion to Absorption Pond Discharge (Alt. 4)</a:t>
            </a:r>
          </a:p>
        </p:txBody>
      </p:sp>
      <p:sp>
        <p:nvSpPr>
          <p:cNvPr id="3" name="Content Placeholder 2">
            <a:extLst>
              <a:ext uri="{FF2B5EF4-FFF2-40B4-BE49-F238E27FC236}">
                <a16:creationId xmlns:a16="http://schemas.microsoft.com/office/drawing/2014/main" id="{1905A59D-AEDD-65A3-3845-519117A3F7F7}"/>
              </a:ext>
            </a:extLst>
          </p:cNvPr>
          <p:cNvSpPr>
            <a:spLocks noGrp="1"/>
          </p:cNvSpPr>
          <p:nvPr>
            <p:ph idx="1"/>
          </p:nvPr>
        </p:nvSpPr>
        <p:spPr>
          <a:xfrm>
            <a:off x="405356" y="1457324"/>
            <a:ext cx="5690148" cy="4651373"/>
          </a:xfrm>
        </p:spPr>
        <p:txBody>
          <a:bodyPr>
            <a:normAutofit fontScale="77500" lnSpcReduction="20000"/>
          </a:bodyPr>
          <a:lstStyle/>
          <a:p>
            <a:r>
              <a:rPr lang="en-US" dirty="0"/>
              <a:t>Resolve the stuck valve in Aeration Pond 2</a:t>
            </a:r>
          </a:p>
          <a:p>
            <a:endParaRPr lang="en-US" dirty="0"/>
          </a:p>
          <a:p>
            <a:r>
              <a:rPr lang="en-US" dirty="0"/>
              <a:t>Replace the existing aeration system with a fine bubble system</a:t>
            </a:r>
          </a:p>
          <a:p>
            <a:endParaRPr lang="en-US" dirty="0"/>
          </a:p>
          <a:p>
            <a:r>
              <a:rPr lang="en-US" dirty="0"/>
              <a:t>Fix broken blower and heater in UV pit</a:t>
            </a:r>
          </a:p>
          <a:p>
            <a:endParaRPr lang="en-US" dirty="0"/>
          </a:p>
          <a:p>
            <a:r>
              <a:rPr lang="en-US" dirty="0"/>
              <a:t>SCADA incorporation</a:t>
            </a:r>
          </a:p>
          <a:p>
            <a:endParaRPr lang="en-US" dirty="0"/>
          </a:p>
          <a:p>
            <a:r>
              <a:rPr lang="en-US" dirty="0"/>
              <a:t>Construct connection to absorption pond</a:t>
            </a:r>
          </a:p>
          <a:p>
            <a:endParaRPr lang="en-US" dirty="0"/>
          </a:p>
          <a:p>
            <a:r>
              <a:rPr lang="en-US" dirty="0"/>
              <a:t>Installation of groundwater monitoring wells</a:t>
            </a:r>
          </a:p>
        </p:txBody>
      </p:sp>
      <p:pic>
        <p:nvPicPr>
          <p:cNvPr id="7" name="Content Placeholder 5" descr="A picture containing background pattern&#10;&#10;Description automatically generated">
            <a:extLst>
              <a:ext uri="{FF2B5EF4-FFF2-40B4-BE49-F238E27FC236}">
                <a16:creationId xmlns:a16="http://schemas.microsoft.com/office/drawing/2014/main" id="{0A997189-652C-381E-B3A8-6B695F23318F}"/>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ACEB952-5935-2C31-7341-84C6ADEB7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9" name="Picture 8" descr="Logo, company name&#10;&#10;Description automatically generated">
            <a:extLst>
              <a:ext uri="{FF2B5EF4-FFF2-40B4-BE49-F238E27FC236}">
                <a16:creationId xmlns:a16="http://schemas.microsoft.com/office/drawing/2014/main" id="{8A95A1EE-8594-0871-C274-50EDE33B9D7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Tree>
    <p:extLst>
      <p:ext uri="{BB962C8B-B14F-4D97-AF65-F5344CB8AC3E}">
        <p14:creationId xmlns:p14="http://schemas.microsoft.com/office/powerpoint/2010/main" val="142763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102D-2D8E-F510-F8A2-4DB2AB9ED0B1}"/>
            </a:ext>
          </a:extLst>
        </p:cNvPr>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E665BF3B-593C-D9FF-AFC2-DB2F79F066E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39682"/>
          <a:stretch/>
        </p:blipFill>
        <p:spPr>
          <a:xfrm>
            <a:off x="11545886" y="137271"/>
            <a:ext cx="646113" cy="319929"/>
          </a:xfrm>
          <a:prstGeom prst="rect">
            <a:avLst/>
          </a:prstGeom>
        </p:spPr>
      </p:pic>
      <p:graphicFrame>
        <p:nvGraphicFramePr>
          <p:cNvPr id="2" name="Table 1">
            <a:extLst>
              <a:ext uri="{FF2B5EF4-FFF2-40B4-BE49-F238E27FC236}">
                <a16:creationId xmlns:a16="http://schemas.microsoft.com/office/drawing/2014/main" id="{86251CB2-EE07-222F-43E6-8F0BDDB6A6F4}"/>
              </a:ext>
            </a:extLst>
          </p:cNvPr>
          <p:cNvGraphicFramePr>
            <a:graphicFrameLocks noGrp="1"/>
          </p:cNvGraphicFramePr>
          <p:nvPr>
            <p:extLst>
              <p:ext uri="{D42A27DB-BD31-4B8C-83A1-F6EECF244321}">
                <p14:modId xmlns:p14="http://schemas.microsoft.com/office/powerpoint/2010/main" val="2613145239"/>
              </p:ext>
            </p:extLst>
          </p:nvPr>
        </p:nvGraphicFramePr>
        <p:xfrm>
          <a:off x="171449" y="-185739"/>
          <a:ext cx="11374438" cy="6970894"/>
        </p:xfrm>
        <a:graphic>
          <a:graphicData uri="http://schemas.openxmlformats.org/drawingml/2006/table">
            <a:tbl>
              <a:tblPr/>
              <a:tblGrid>
                <a:gridCol w="5610226">
                  <a:extLst>
                    <a:ext uri="{9D8B030D-6E8A-4147-A177-3AD203B41FA5}">
                      <a16:colId xmlns:a16="http://schemas.microsoft.com/office/drawing/2014/main" val="1299419404"/>
                    </a:ext>
                  </a:extLst>
                </a:gridCol>
                <a:gridCol w="1276350">
                  <a:extLst>
                    <a:ext uri="{9D8B030D-6E8A-4147-A177-3AD203B41FA5}">
                      <a16:colId xmlns:a16="http://schemas.microsoft.com/office/drawing/2014/main" val="3561771339"/>
                    </a:ext>
                  </a:extLst>
                </a:gridCol>
                <a:gridCol w="1371600">
                  <a:extLst>
                    <a:ext uri="{9D8B030D-6E8A-4147-A177-3AD203B41FA5}">
                      <a16:colId xmlns:a16="http://schemas.microsoft.com/office/drawing/2014/main" val="2929830890"/>
                    </a:ext>
                  </a:extLst>
                </a:gridCol>
                <a:gridCol w="1600200">
                  <a:extLst>
                    <a:ext uri="{9D8B030D-6E8A-4147-A177-3AD203B41FA5}">
                      <a16:colId xmlns:a16="http://schemas.microsoft.com/office/drawing/2014/main" val="3183194896"/>
                    </a:ext>
                  </a:extLst>
                </a:gridCol>
                <a:gridCol w="1516062">
                  <a:extLst>
                    <a:ext uri="{9D8B030D-6E8A-4147-A177-3AD203B41FA5}">
                      <a16:colId xmlns:a16="http://schemas.microsoft.com/office/drawing/2014/main" val="3421112961"/>
                    </a:ext>
                  </a:extLst>
                </a:gridCol>
              </a:tblGrid>
              <a:tr h="406812">
                <a:tc gridSpan="4">
                  <a:txBody>
                    <a:bodyPr/>
                    <a:lstStyle/>
                    <a:p>
                      <a:pPr algn="ctr" fontAlgn="b"/>
                      <a:r>
                        <a:rPr lang="en-US" sz="1400" b="1" i="0" u="none" strike="noStrike" dirty="0">
                          <a:solidFill>
                            <a:srgbClr val="000000"/>
                          </a:solidFill>
                          <a:effectLst/>
                          <a:latin typeface="Calibri" panose="020F0502020204030204" pitchFamily="34" charset="0"/>
                        </a:rPr>
                        <a:t>ESTIMATE OF PROBABLE COSTS- LAGOON UPGRADE WITH CONVERSION TO ABSORPTION POND DISCHARGE</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7626299"/>
                  </a:ext>
                </a:extLst>
              </a:tr>
              <a:tr h="177981">
                <a:tc>
                  <a:txBody>
                    <a:bodyPr/>
                    <a:lstStyle/>
                    <a:p>
                      <a:pPr algn="l" fontAlgn="ctr"/>
                      <a:r>
                        <a:rPr lang="en-US" sz="1200" b="1" i="0" u="none" strike="noStrike" dirty="0">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rPr>
                        <a:t>QTY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Calibri" panose="020F0502020204030204" pitchFamily="34" charset="0"/>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Calibri" panose="020F0502020204030204" pitchFamily="34" charset="0"/>
                        </a:rPr>
                        <a:t> UNIT PRICE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rPr>
                        <a:t>TOTAL PRICE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0204049"/>
                  </a:ext>
                </a:extLst>
              </a:tr>
              <a:tr h="178997">
                <a:tc>
                  <a:txBody>
                    <a:bodyPr/>
                    <a:lstStyle/>
                    <a:p>
                      <a:pPr algn="l" fontAlgn="b"/>
                      <a:r>
                        <a:rPr lang="en-US" sz="1200" b="1" i="0" u="none" strike="noStrike" dirty="0">
                          <a:solidFill>
                            <a:srgbClr val="000000"/>
                          </a:solidFill>
                          <a:effectLst/>
                          <a:latin typeface="Calibri" panose="020F0502020204030204" pitchFamily="34" charset="0"/>
                        </a:rPr>
                        <a:t>Wastewater Treatment Plant Improvements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553259045"/>
                  </a:ext>
                </a:extLst>
              </a:tr>
              <a:tr h="177981">
                <a:tc>
                  <a:txBody>
                    <a:bodyPr/>
                    <a:lstStyle/>
                    <a:p>
                      <a:pPr algn="l" fontAlgn="b"/>
                      <a:r>
                        <a:rPr lang="en-US" sz="1200" b="0" i="0" u="none" strike="noStrike" dirty="0">
                          <a:solidFill>
                            <a:srgbClr val="000000"/>
                          </a:solidFill>
                          <a:effectLst/>
                          <a:latin typeface="Calibri" panose="020F0502020204030204" pitchFamily="34" charset="0"/>
                        </a:rPr>
                        <a:t>Mobilization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176511115"/>
                  </a:ext>
                </a:extLst>
              </a:tr>
              <a:tr h="177981">
                <a:tc>
                  <a:txBody>
                    <a:bodyPr/>
                    <a:lstStyle/>
                    <a:p>
                      <a:pPr algn="l" fontAlgn="b"/>
                      <a:r>
                        <a:rPr lang="en-US" sz="1200" b="0" i="0" u="none" strike="noStrike">
                          <a:solidFill>
                            <a:srgbClr val="000000"/>
                          </a:solidFill>
                          <a:effectLst/>
                          <a:latin typeface="Calibri" panose="020F0502020204030204" pitchFamily="34" charset="0"/>
                        </a:rPr>
                        <a:t>Clearing and Grubbing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Acre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 $                 2,500.00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867231325"/>
                  </a:ext>
                </a:extLst>
              </a:tr>
              <a:tr h="177981">
                <a:tc>
                  <a:txBody>
                    <a:bodyPr/>
                    <a:lstStyle/>
                    <a:p>
                      <a:pPr algn="l" fontAlgn="b"/>
                      <a:r>
                        <a:rPr lang="en-US" sz="1200" b="0" i="0" u="none" strike="noStrike" dirty="0">
                          <a:solidFill>
                            <a:srgbClr val="000000"/>
                          </a:solidFill>
                          <a:effectLst/>
                          <a:latin typeface="Calibri" panose="020F0502020204030204" pitchFamily="34" charset="0"/>
                        </a:rPr>
                        <a:t>Silt Fence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LF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 $                          2.50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2,000.00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150951297"/>
                  </a:ext>
                </a:extLst>
              </a:tr>
              <a:tr h="177981">
                <a:tc>
                  <a:txBody>
                    <a:bodyPr/>
                    <a:lstStyle/>
                    <a:p>
                      <a:pPr algn="l" fontAlgn="b"/>
                      <a:r>
                        <a:rPr lang="en-US" sz="1200" b="0" i="0" u="none" strike="noStrike">
                          <a:solidFill>
                            <a:srgbClr val="000000"/>
                          </a:solidFill>
                          <a:effectLst/>
                          <a:latin typeface="Calibri" panose="020F0502020204030204" pitchFamily="34" charset="0"/>
                        </a:rPr>
                        <a:t>Sludge Removal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367955664"/>
                  </a:ext>
                </a:extLst>
              </a:tr>
              <a:tr h="177981">
                <a:tc>
                  <a:txBody>
                    <a:bodyPr/>
                    <a:lstStyle/>
                    <a:p>
                      <a:pPr algn="l" fontAlgn="b"/>
                      <a:r>
                        <a:rPr lang="en-US" sz="1200" b="0" i="0" u="none" strike="noStrike" dirty="0">
                          <a:solidFill>
                            <a:srgbClr val="000000"/>
                          </a:solidFill>
                          <a:effectLst/>
                          <a:latin typeface="Calibri" panose="020F0502020204030204" pitchFamily="34" charset="0"/>
                        </a:rPr>
                        <a:t>Turf Establishment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 $                 6,000.00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104953166"/>
                  </a:ext>
                </a:extLst>
              </a:tr>
              <a:tr h="355961">
                <a:tc>
                  <a:txBody>
                    <a:bodyPr/>
                    <a:lstStyle/>
                    <a:p>
                      <a:pPr algn="l" fontAlgn="b"/>
                      <a:r>
                        <a:rPr lang="en-US" sz="1200" b="0" i="0" u="none" strike="noStrike" dirty="0">
                          <a:solidFill>
                            <a:srgbClr val="000000"/>
                          </a:solidFill>
                          <a:effectLst/>
                          <a:latin typeface="Calibri" panose="020F0502020204030204" pitchFamily="34" charset="0"/>
                        </a:rPr>
                        <a:t>Fine Bubble Aeration System (VFD, fittings and piping, diffusers, probes, building)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157,000.00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157,000.00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487629556"/>
                  </a:ext>
                </a:extLst>
              </a:tr>
              <a:tr h="177981">
                <a:tc>
                  <a:txBody>
                    <a:bodyPr/>
                    <a:lstStyle/>
                    <a:p>
                      <a:pPr algn="l" fontAlgn="b"/>
                      <a:r>
                        <a:rPr lang="en-US" sz="1200" b="0" i="0" u="none" strike="noStrike" dirty="0">
                          <a:solidFill>
                            <a:srgbClr val="000000"/>
                          </a:solidFill>
                          <a:effectLst/>
                          <a:latin typeface="Calibri" panose="020F0502020204030204" pitchFamily="34" charset="0"/>
                        </a:rPr>
                        <a:t>Blower Control Panel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Each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20,000.00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646406505"/>
                  </a:ext>
                </a:extLst>
              </a:tr>
              <a:tr h="177981">
                <a:tc>
                  <a:txBody>
                    <a:bodyPr/>
                    <a:lstStyle/>
                    <a:p>
                      <a:pPr algn="l" fontAlgn="b"/>
                      <a:r>
                        <a:rPr lang="en-US" sz="1200" b="0" i="0" u="none" strike="noStrike">
                          <a:solidFill>
                            <a:srgbClr val="000000"/>
                          </a:solidFill>
                          <a:effectLst/>
                          <a:latin typeface="Calibri" panose="020F0502020204030204" pitchFamily="34" charset="0"/>
                        </a:rPr>
                        <a:t>Seepage Cell Refurbishing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75,000.00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75,000.00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528699099"/>
                  </a:ext>
                </a:extLst>
              </a:tr>
              <a:tr h="355961">
                <a:tc>
                  <a:txBody>
                    <a:bodyPr/>
                    <a:lstStyle/>
                    <a:p>
                      <a:pPr algn="l" fontAlgn="b"/>
                      <a:r>
                        <a:rPr lang="en-US" sz="1200" b="0" i="0" u="none" strike="noStrike" dirty="0">
                          <a:solidFill>
                            <a:srgbClr val="000000"/>
                          </a:solidFill>
                          <a:effectLst/>
                          <a:latin typeface="Calibri" panose="020F0502020204030204" pitchFamily="34" charset="0"/>
                        </a:rPr>
                        <a:t>Equipment Building (SCADA panel, Electrical panel)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300,000.00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300,000.00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165179354"/>
                  </a:ext>
                </a:extLst>
              </a:tr>
              <a:tr h="177981">
                <a:tc>
                  <a:txBody>
                    <a:bodyPr/>
                    <a:lstStyle/>
                    <a:p>
                      <a:pPr algn="l" fontAlgn="b"/>
                      <a:r>
                        <a:rPr lang="en-US" sz="1200" b="0" i="0" u="none" strike="noStrike">
                          <a:solidFill>
                            <a:srgbClr val="000000"/>
                          </a:solidFill>
                          <a:effectLst/>
                          <a:latin typeface="Calibri" panose="020F0502020204030204" pitchFamily="34" charset="0"/>
                        </a:rPr>
                        <a:t>Installation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159,950.00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159,950.00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725382490"/>
                  </a:ext>
                </a:extLst>
              </a:tr>
              <a:tr h="177981">
                <a:tc>
                  <a:txBody>
                    <a:bodyPr/>
                    <a:lstStyle/>
                    <a:p>
                      <a:pPr algn="l" fontAlgn="b"/>
                      <a:r>
                        <a:rPr lang="en-US" sz="1200" b="0" i="0" u="none" strike="noStrike" dirty="0">
                          <a:solidFill>
                            <a:srgbClr val="000000"/>
                          </a:solidFill>
                          <a:effectLst/>
                          <a:latin typeface="Calibri" panose="020F0502020204030204" pitchFamily="34" charset="0"/>
                        </a:rPr>
                        <a:t>SCADA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225,000.00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 $            225,000.00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463364303"/>
                  </a:ext>
                </a:extLst>
              </a:tr>
              <a:tr h="177981">
                <a:tc>
                  <a:txBody>
                    <a:bodyPr/>
                    <a:lstStyle/>
                    <a:p>
                      <a:pPr algn="l" fontAlgn="b"/>
                      <a:r>
                        <a:rPr lang="en-US" sz="1200" b="0" i="0" u="none" strike="noStrike" dirty="0">
                          <a:solidFill>
                            <a:srgbClr val="000000"/>
                          </a:solidFill>
                          <a:effectLst/>
                          <a:latin typeface="Calibri" panose="020F0502020204030204" pitchFamily="34" charset="0"/>
                        </a:rPr>
                        <a:t>WWTP Electrical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 $               75,000.00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 $              75,000.00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72478053"/>
                  </a:ext>
                </a:extLst>
              </a:tr>
              <a:tr h="177981">
                <a:tc>
                  <a:txBody>
                    <a:bodyPr/>
                    <a:lstStyle/>
                    <a:p>
                      <a:pPr algn="l" fontAlgn="b"/>
                      <a:r>
                        <a:rPr lang="en-US" sz="1200" b="0" i="0" u="none" strike="noStrike">
                          <a:solidFill>
                            <a:srgbClr val="000000"/>
                          </a:solidFill>
                          <a:effectLst/>
                          <a:latin typeface="Calibri" panose="020F0502020204030204" pitchFamily="34" charset="0"/>
                        </a:rPr>
                        <a:t>Meter/Weir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202153353"/>
                  </a:ext>
                </a:extLst>
              </a:tr>
              <a:tr h="177981">
                <a:tc>
                  <a:txBody>
                    <a:bodyPr/>
                    <a:lstStyle/>
                    <a:p>
                      <a:pPr algn="l" fontAlgn="b"/>
                      <a:r>
                        <a:rPr lang="en-US" sz="1200" b="0" i="0" u="none" strike="noStrike" dirty="0">
                          <a:solidFill>
                            <a:srgbClr val="000000"/>
                          </a:solidFill>
                          <a:effectLst/>
                          <a:latin typeface="Calibri" panose="020F0502020204030204" pitchFamily="34" charset="0"/>
                        </a:rPr>
                        <a:t>Remove and Dispose of Settled Sludge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170,000.00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170,000.00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3545307"/>
                  </a:ext>
                </a:extLst>
              </a:tr>
              <a:tr h="177981">
                <a:tc>
                  <a:txBody>
                    <a:bodyPr/>
                    <a:lstStyle/>
                    <a:p>
                      <a:pPr algn="l" fontAlgn="b"/>
                      <a:r>
                        <a:rPr lang="en-US" sz="1200" b="0" i="0" u="none" strike="noStrike">
                          <a:solidFill>
                            <a:srgbClr val="000000"/>
                          </a:solidFill>
                          <a:effectLst/>
                          <a:latin typeface="Calibri" panose="020F0502020204030204" pitchFamily="34" charset="0"/>
                        </a:rPr>
                        <a:t>Outdated Equipment Abandonment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Each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33372347"/>
                  </a:ext>
                </a:extLst>
              </a:tr>
              <a:tr h="177981">
                <a:tc>
                  <a:txBody>
                    <a:bodyPr/>
                    <a:lstStyle/>
                    <a:p>
                      <a:pPr algn="l" fontAlgn="b"/>
                      <a:r>
                        <a:rPr lang="en-US" sz="1200" b="0" i="0" u="none" strike="noStrike">
                          <a:solidFill>
                            <a:srgbClr val="000000"/>
                          </a:solidFill>
                          <a:effectLst/>
                          <a:latin typeface="Calibri" panose="020F0502020204030204" pitchFamily="34" charset="0"/>
                        </a:rPr>
                        <a:t>Total WWTP Improvement Cost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 $        1,592,450.00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39008823"/>
                  </a:ext>
                </a:extLst>
              </a:tr>
              <a:tr h="177981">
                <a:tc>
                  <a:txBody>
                    <a:bodyPr/>
                    <a:lstStyle/>
                    <a:p>
                      <a:pPr algn="l" fontAlgn="b"/>
                      <a:r>
                        <a:rPr lang="en-US" sz="1200" b="1" i="0" u="none" strike="noStrike" dirty="0">
                          <a:solidFill>
                            <a:srgbClr val="000000"/>
                          </a:solidFill>
                          <a:effectLst/>
                          <a:latin typeface="Calibri" panose="020F0502020204030204" pitchFamily="34" charset="0"/>
                        </a:rPr>
                        <a:t>Seepage Cell Evaluation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7838857"/>
                  </a:ext>
                </a:extLst>
              </a:tr>
              <a:tr h="177981">
                <a:tc>
                  <a:txBody>
                    <a:bodyPr/>
                    <a:lstStyle/>
                    <a:p>
                      <a:pPr algn="l" fontAlgn="b"/>
                      <a:r>
                        <a:rPr lang="en-US" sz="1200" b="0" i="0" u="none" strike="noStrike">
                          <a:solidFill>
                            <a:srgbClr val="000000"/>
                          </a:solidFill>
                          <a:effectLst/>
                          <a:latin typeface="Calibri" panose="020F0502020204030204" pitchFamily="34" charset="0"/>
                        </a:rPr>
                        <a:t>Seepage Cell Evaluation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               25,000.00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              25,000.00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55911252"/>
                  </a:ext>
                </a:extLst>
              </a:tr>
              <a:tr h="177981">
                <a:tc>
                  <a:txBody>
                    <a:bodyPr/>
                    <a:lstStyle/>
                    <a:p>
                      <a:pPr algn="l" fontAlgn="b"/>
                      <a:r>
                        <a:rPr lang="en-US" sz="1200" b="0" i="0" u="none" strike="noStrike">
                          <a:solidFill>
                            <a:srgbClr val="000000"/>
                          </a:solidFill>
                          <a:effectLst/>
                          <a:latin typeface="Calibri" panose="020F0502020204030204" pitchFamily="34" charset="0"/>
                        </a:rPr>
                        <a:t>Geotechnical Exploration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               20,000.00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              20,000.00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41949717"/>
                  </a:ext>
                </a:extLst>
              </a:tr>
              <a:tr h="177981">
                <a:tc>
                  <a:txBody>
                    <a:bodyPr/>
                    <a:lstStyle/>
                    <a:p>
                      <a:pPr algn="l" fontAlgn="b"/>
                      <a:r>
                        <a:rPr lang="en-US" sz="1200" b="0" i="0" u="none" strike="noStrike">
                          <a:solidFill>
                            <a:srgbClr val="000000"/>
                          </a:solidFill>
                          <a:effectLst/>
                          <a:latin typeface="Calibri" panose="020F0502020204030204" pitchFamily="34" charset="0"/>
                        </a:rPr>
                        <a:t>Geohydrologist Evaluation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               25,000.00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              25,000.00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3349348"/>
                  </a:ext>
                </a:extLst>
              </a:tr>
              <a:tr h="177981">
                <a:tc>
                  <a:txBody>
                    <a:bodyPr/>
                    <a:lstStyle/>
                    <a:p>
                      <a:pPr algn="l" fontAlgn="b"/>
                      <a:r>
                        <a:rPr lang="en-US" sz="1200" b="1" i="0" u="none" strike="noStrike">
                          <a:solidFill>
                            <a:srgbClr val="000000"/>
                          </a:solidFill>
                          <a:effectLst/>
                          <a:latin typeface="Calibri" panose="020F0502020204030204" pitchFamily="34" charset="0"/>
                        </a:rPr>
                        <a:t>Total Seepage Cell Evaluation Costs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1" i="0" u="none" strike="noStrike">
                          <a:solidFill>
                            <a:srgbClr val="000000"/>
                          </a:solidFill>
                          <a:effectLst/>
                          <a:latin typeface="Calibri" panose="020F0502020204030204" pitchFamily="34" charset="0"/>
                        </a:rPr>
                        <a:t> $              70,000.00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69369258"/>
                  </a:ext>
                </a:extLst>
              </a:tr>
              <a:tr h="177981">
                <a:tc>
                  <a:txBody>
                    <a:bodyPr/>
                    <a:lstStyle/>
                    <a:p>
                      <a:pPr algn="l" fontAlgn="b"/>
                      <a:r>
                        <a:rPr lang="en-US" sz="1200" b="1" i="0" u="none" strike="noStrike">
                          <a:solidFill>
                            <a:srgbClr val="000000"/>
                          </a:solidFill>
                          <a:effectLst/>
                          <a:latin typeface="Calibri" panose="020F0502020204030204" pitchFamily="34" charset="0"/>
                        </a:rPr>
                        <a:t>Total Other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987656110"/>
                  </a:ext>
                </a:extLst>
              </a:tr>
              <a:tr h="177981">
                <a:tc>
                  <a:txBody>
                    <a:bodyPr/>
                    <a:lstStyle/>
                    <a:p>
                      <a:pPr algn="l" fontAlgn="b"/>
                      <a:r>
                        <a:rPr lang="en-US" sz="1200" b="0" i="0" u="none" strike="noStrike">
                          <a:solidFill>
                            <a:srgbClr val="000000"/>
                          </a:solidFill>
                          <a:effectLst/>
                          <a:latin typeface="Calibri" panose="020F0502020204030204" pitchFamily="34" charset="0"/>
                        </a:rPr>
                        <a:t>Engineering (contract)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390,320.000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890315262"/>
                  </a:ext>
                </a:extLst>
              </a:tr>
              <a:tr h="177981">
                <a:tc>
                  <a:txBody>
                    <a:bodyPr/>
                    <a:lstStyle/>
                    <a:p>
                      <a:pPr algn="l" fontAlgn="b"/>
                      <a:r>
                        <a:rPr lang="en-US" sz="1200" b="0" i="0" u="none" strike="noStrike">
                          <a:solidFill>
                            <a:srgbClr val="000000"/>
                          </a:solidFill>
                          <a:effectLst/>
                          <a:latin typeface="Calibri" panose="020F0502020204030204" pitchFamily="34" charset="0"/>
                        </a:rPr>
                        <a:t>Contingency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159,245.000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86516605"/>
                  </a:ext>
                </a:extLst>
              </a:tr>
              <a:tr h="177981">
                <a:tc>
                  <a:txBody>
                    <a:bodyPr/>
                    <a:lstStyle/>
                    <a:p>
                      <a:pPr algn="l" fontAlgn="b"/>
                      <a:r>
                        <a:rPr lang="en-US" sz="1200" b="0" i="0" u="none" strike="noStrike">
                          <a:solidFill>
                            <a:srgbClr val="000000"/>
                          </a:solidFill>
                          <a:effectLst/>
                          <a:latin typeface="Calibri" panose="020F0502020204030204" pitchFamily="34" charset="0"/>
                        </a:rPr>
                        <a:t>Funding Administration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5,000.000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469049321"/>
                  </a:ext>
                </a:extLst>
              </a:tr>
              <a:tr h="177981">
                <a:tc>
                  <a:txBody>
                    <a:bodyPr/>
                    <a:lstStyle/>
                    <a:p>
                      <a:pPr algn="l" fontAlgn="b"/>
                      <a:r>
                        <a:rPr lang="en-US" sz="1200" b="0" i="0" u="none" strike="noStrike">
                          <a:solidFill>
                            <a:srgbClr val="000000"/>
                          </a:solidFill>
                          <a:effectLst/>
                          <a:latin typeface="Calibri" panose="020F0502020204030204" pitchFamily="34" charset="0"/>
                        </a:rPr>
                        <a:t>Legal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13490845"/>
                  </a:ext>
                </a:extLst>
              </a:tr>
              <a:tr h="177981">
                <a:tc>
                  <a:txBody>
                    <a:bodyPr/>
                    <a:lstStyle/>
                    <a:p>
                      <a:pPr algn="l" fontAlgn="b"/>
                      <a:r>
                        <a:rPr lang="en-US" sz="1200" b="0" i="0" u="none" strike="noStrike">
                          <a:solidFill>
                            <a:srgbClr val="000000"/>
                          </a:solidFill>
                          <a:effectLst/>
                          <a:latin typeface="Calibri" panose="020F0502020204030204" pitchFamily="34" charset="0"/>
                        </a:rPr>
                        <a:t>Bonding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20,000.00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46120382"/>
                  </a:ext>
                </a:extLst>
              </a:tr>
              <a:tr h="177981">
                <a:tc>
                  <a:txBody>
                    <a:bodyPr/>
                    <a:lstStyle/>
                    <a:p>
                      <a:pPr algn="l" fontAlgn="b"/>
                      <a:r>
                        <a:rPr lang="en-US" sz="1200" b="0" i="0" u="none" strike="noStrike">
                          <a:solidFill>
                            <a:srgbClr val="000000"/>
                          </a:solidFill>
                          <a:effectLst/>
                          <a:latin typeface="Calibri" panose="020F0502020204030204" pitchFamily="34" charset="0"/>
                        </a:rPr>
                        <a:t>Interim Interest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36,000.00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972304736"/>
                  </a:ext>
                </a:extLst>
              </a:tr>
              <a:tr h="177981">
                <a:tc>
                  <a:txBody>
                    <a:bodyPr/>
                    <a:lstStyle/>
                    <a:p>
                      <a:pPr algn="l" fontAlgn="b"/>
                      <a:r>
                        <a:rPr lang="en-US" sz="1200" b="0" i="0" u="none" strike="noStrike">
                          <a:solidFill>
                            <a:srgbClr val="000000"/>
                          </a:solidFill>
                          <a:effectLst/>
                          <a:latin typeface="Calibri" panose="020F0502020204030204" pitchFamily="34" charset="0"/>
                        </a:rPr>
                        <a:t>Auditing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15,000.00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938583603"/>
                  </a:ext>
                </a:extLst>
              </a:tr>
              <a:tr h="177981">
                <a:tc>
                  <a:txBody>
                    <a:bodyPr/>
                    <a:lstStyle/>
                    <a:p>
                      <a:pPr algn="l" fontAlgn="b"/>
                      <a:r>
                        <a:rPr lang="en-US" sz="1200" b="0" i="0" u="none" strike="noStrike">
                          <a:solidFill>
                            <a:srgbClr val="000000"/>
                          </a:solidFill>
                          <a:effectLst/>
                          <a:latin typeface="Calibri" panose="020F0502020204030204" pitchFamily="34" charset="0"/>
                        </a:rPr>
                        <a:t>Financial Consultant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Calibri" panose="020F0502020204030204" pitchFamily="34" charset="0"/>
                        </a:rPr>
                        <a:t> $                 5,000.00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656217470"/>
                  </a:ext>
                </a:extLst>
              </a:tr>
              <a:tr h="177981">
                <a:tc>
                  <a:txBody>
                    <a:bodyPr/>
                    <a:lstStyle/>
                    <a:p>
                      <a:pPr algn="l" fontAlgn="b"/>
                      <a:r>
                        <a:rPr lang="en-US" sz="1200" b="1" i="0" u="none" strike="noStrike">
                          <a:solidFill>
                            <a:srgbClr val="000000"/>
                          </a:solidFill>
                          <a:effectLst/>
                          <a:latin typeface="Calibri" panose="020F0502020204030204" pitchFamily="34" charset="0"/>
                        </a:rPr>
                        <a:t>Total Other Costs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200" b="1" i="0" u="none" strike="noStrike" dirty="0">
                          <a:solidFill>
                            <a:srgbClr val="000000"/>
                          </a:solidFill>
                          <a:effectLst/>
                          <a:latin typeface="Calibri" panose="020F0502020204030204" pitchFamily="34" charset="0"/>
                        </a:rPr>
                        <a:t> $            640,565.00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74615229"/>
                  </a:ext>
                </a:extLst>
              </a:tr>
              <a:tr h="177981">
                <a:tc>
                  <a:txBody>
                    <a:bodyPr/>
                    <a:lstStyle/>
                    <a:p>
                      <a:pPr algn="l" fontAlgn="b"/>
                      <a:r>
                        <a:rPr lang="en-US" sz="1200" b="1" i="0" u="none" strike="noStrike">
                          <a:solidFill>
                            <a:srgbClr val="000000"/>
                          </a:solidFill>
                          <a:effectLst/>
                          <a:latin typeface="Calibri" panose="020F0502020204030204" pitchFamily="34" charset="0"/>
                        </a:rPr>
                        <a:t>Total Capital Costs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Calibri" panose="020F0502020204030204" pitchFamily="34" charset="0"/>
                        </a:rPr>
                        <a:t> $        2,303,015.00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88408334"/>
                  </a:ext>
                </a:extLst>
              </a:tr>
            </a:tbl>
          </a:graphicData>
        </a:graphic>
      </p:graphicFrame>
    </p:spTree>
    <p:extLst>
      <p:ext uri="{BB962C8B-B14F-4D97-AF65-F5344CB8AC3E}">
        <p14:creationId xmlns:p14="http://schemas.microsoft.com/office/powerpoint/2010/main" val="3550461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2070-0A6E-D54E-F2BF-187FB6BC88C5}"/>
              </a:ext>
            </a:extLst>
          </p:cNvPr>
          <p:cNvSpPr>
            <a:spLocks noGrp="1"/>
          </p:cNvSpPr>
          <p:nvPr>
            <p:ph type="title"/>
          </p:nvPr>
        </p:nvSpPr>
        <p:spPr>
          <a:xfrm>
            <a:off x="838200" y="302370"/>
            <a:ext cx="10515600" cy="1325563"/>
          </a:xfrm>
        </p:spPr>
        <p:txBody>
          <a:bodyPr/>
          <a:lstStyle/>
          <a:p>
            <a:r>
              <a:rPr lang="en-US" b="1" dirty="0"/>
              <a:t>Funding</a:t>
            </a:r>
          </a:p>
        </p:txBody>
      </p:sp>
      <p:pic>
        <p:nvPicPr>
          <p:cNvPr id="5" name="Content Placeholder 5" descr="A picture containing background pattern&#10;&#10;Description automatically generated">
            <a:extLst>
              <a:ext uri="{FF2B5EF4-FFF2-40B4-BE49-F238E27FC236}">
                <a16:creationId xmlns:a16="http://schemas.microsoft.com/office/drawing/2014/main" id="{E03C0D5C-E771-C0F1-18D0-9E1D3B17EE78}"/>
              </a:ext>
            </a:extLst>
          </p:cNvPr>
          <p:cNvPicPr>
            <a:picLocks noChangeAspect="1"/>
          </p:cNvPicPr>
          <p:nvPr/>
        </p:nvPicPr>
        <p:blipFill rotWithShape="1">
          <a:blip r:embed="rId3">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3B87D20-B73F-C905-A61E-5A6D85CDC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7" name="Picture 6" descr="Logo, company name&#10;&#10;Description automatically generated">
            <a:extLst>
              <a:ext uri="{FF2B5EF4-FFF2-40B4-BE49-F238E27FC236}">
                <a16:creationId xmlns:a16="http://schemas.microsoft.com/office/drawing/2014/main" id="{FBC5B7B3-B564-2CE7-A2E0-B5A70CCAA0C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15" name="Content Placeholder 2">
            <a:extLst>
              <a:ext uri="{FF2B5EF4-FFF2-40B4-BE49-F238E27FC236}">
                <a16:creationId xmlns:a16="http://schemas.microsoft.com/office/drawing/2014/main" id="{9A323B8B-0E11-7CA0-FDDB-8643D3E753B6}"/>
              </a:ext>
            </a:extLst>
          </p:cNvPr>
          <p:cNvSpPr txBox="1">
            <a:spLocks/>
          </p:cNvSpPr>
          <p:nvPr/>
        </p:nvSpPr>
        <p:spPr>
          <a:xfrm>
            <a:off x="133350" y="1487359"/>
            <a:ext cx="7248526" cy="4844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Acquired from United States Department of Agriculture-Rural Development (USDA-RD)</a:t>
            </a:r>
          </a:p>
        </p:txBody>
      </p:sp>
      <p:pic>
        <p:nvPicPr>
          <p:cNvPr id="3074" name="Picture 2" descr="Image result for usda-rd">
            <a:extLst>
              <a:ext uri="{FF2B5EF4-FFF2-40B4-BE49-F238E27FC236}">
                <a16:creationId xmlns:a16="http://schemas.microsoft.com/office/drawing/2014/main" id="{80C79830-8386-6224-A7E1-2CD6A32BDC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9277" y="1396589"/>
            <a:ext cx="3084717" cy="31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8694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pattFill prst="wave">
          <a:fgClr>
            <a:schemeClr val="accent2">
              <a:lumMod val="75000"/>
            </a:schemeClr>
          </a:fgClr>
          <a:bgClr>
            <a:schemeClr val="accent1">
              <a:lumMod val="50000"/>
            </a:schemeClr>
          </a:bgClr>
        </a:patt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7DCAE1-5894-A5DE-187C-5DDC037B609C}"/>
              </a:ext>
            </a:extLst>
          </p:cNvPr>
          <p:cNvSpPr>
            <a:spLocks noGrp="1"/>
          </p:cNvSpPr>
          <p:nvPr>
            <p:ph type="ctrTitle"/>
          </p:nvPr>
        </p:nvSpPr>
        <p:spPr>
          <a:xfrm>
            <a:off x="405356" y="1745702"/>
            <a:ext cx="11042650" cy="3075680"/>
          </a:xfrm>
        </p:spPr>
        <p:txBody>
          <a:bodyPr>
            <a:normAutofit/>
          </a:bodyPr>
          <a:lstStyle/>
          <a:p>
            <a:r>
              <a:rPr lang="en-US" b="1" dirty="0">
                <a:solidFill>
                  <a:schemeClr val="accent1">
                    <a:lumMod val="40000"/>
                    <a:lumOff val="60000"/>
                  </a:schemeClr>
                </a:solidFill>
              </a:rPr>
              <a:t>Wheeler Sanitary District</a:t>
            </a:r>
            <a:br>
              <a:rPr lang="en-US" b="1" dirty="0">
                <a:solidFill>
                  <a:schemeClr val="accent1">
                    <a:lumMod val="40000"/>
                    <a:lumOff val="60000"/>
                  </a:schemeClr>
                </a:solidFill>
              </a:rPr>
            </a:br>
            <a:r>
              <a:rPr lang="en-US" sz="4000" b="1" dirty="0">
                <a:solidFill>
                  <a:schemeClr val="accent1">
                    <a:lumMod val="40000"/>
                    <a:lumOff val="60000"/>
                  </a:schemeClr>
                </a:solidFill>
              </a:rPr>
              <a:t>Village</a:t>
            </a:r>
            <a:r>
              <a:rPr lang="en-US" sz="4000" dirty="0">
                <a:solidFill>
                  <a:schemeClr val="accent1">
                    <a:lumMod val="40000"/>
                    <a:lumOff val="60000"/>
                  </a:schemeClr>
                </a:solidFill>
              </a:rPr>
              <a:t> of Wheeler, WI</a:t>
            </a:r>
            <a:br>
              <a:rPr lang="en-US" b="1" dirty="0">
                <a:solidFill>
                  <a:schemeClr val="accent1">
                    <a:lumMod val="40000"/>
                    <a:lumOff val="60000"/>
                  </a:schemeClr>
                </a:solidFill>
              </a:rPr>
            </a:br>
            <a:r>
              <a:rPr lang="en-US" sz="2700" b="1" dirty="0">
                <a:solidFill>
                  <a:schemeClr val="accent1">
                    <a:lumMod val="40000"/>
                    <a:lumOff val="60000"/>
                  </a:schemeClr>
                </a:solidFill>
              </a:rPr>
              <a:t>July 9th, 2025</a:t>
            </a:r>
            <a:br>
              <a:rPr lang="en-US" sz="2700" b="1" dirty="0">
                <a:solidFill>
                  <a:schemeClr val="accent1">
                    <a:lumMod val="40000"/>
                    <a:lumOff val="60000"/>
                  </a:schemeClr>
                </a:solidFill>
              </a:rPr>
            </a:br>
            <a:br>
              <a:rPr lang="en-US" sz="2700" b="1" dirty="0">
                <a:solidFill>
                  <a:schemeClr val="accent1">
                    <a:lumMod val="40000"/>
                    <a:lumOff val="60000"/>
                  </a:schemeClr>
                </a:solidFill>
              </a:rPr>
            </a:br>
            <a:r>
              <a:rPr lang="en-US" sz="2700" b="1" dirty="0">
                <a:solidFill>
                  <a:schemeClr val="accent1">
                    <a:lumMod val="40000"/>
                    <a:lumOff val="60000"/>
                  </a:schemeClr>
                </a:solidFill>
              </a:rPr>
              <a:t>Facility Planning Public Hearing</a:t>
            </a:r>
          </a:p>
        </p:txBody>
      </p:sp>
      <p:pic>
        <p:nvPicPr>
          <p:cNvPr id="17" name="Picture 16" descr="Logo&#10;&#10;Description automatically generated">
            <a:extLst>
              <a:ext uri="{FF2B5EF4-FFF2-40B4-BE49-F238E27FC236}">
                <a16:creationId xmlns:a16="http://schemas.microsoft.com/office/drawing/2014/main" id="{C68F2216-8185-A717-1A0F-E9BFEDF0C8AA}"/>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 t="3968" r="-5239" b="35714"/>
          <a:stretch/>
        </p:blipFill>
        <p:spPr>
          <a:xfrm>
            <a:off x="11304738" y="0"/>
            <a:ext cx="887261" cy="4572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CAD187BD-0D34-A17B-4AE4-BD7DD798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20" name="Content Placeholder 5" descr="A picture containing background pattern&#10;&#10;Description automatically generated">
            <a:extLst>
              <a:ext uri="{FF2B5EF4-FFF2-40B4-BE49-F238E27FC236}">
                <a16:creationId xmlns:a16="http://schemas.microsoft.com/office/drawing/2014/main" id="{ADC0C5FA-CC53-33D9-028B-CDE072C7F5F8}"/>
              </a:ext>
            </a:extLst>
          </p:cNvPr>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a:noFill/>
        </p:spPr>
      </p:pic>
      <p:sp>
        <p:nvSpPr>
          <p:cNvPr id="2" name="TextBox 1">
            <a:extLst>
              <a:ext uri="{FF2B5EF4-FFF2-40B4-BE49-F238E27FC236}">
                <a16:creationId xmlns:a16="http://schemas.microsoft.com/office/drawing/2014/main" id="{1E105CBA-2D84-6F95-2021-28D2F7C9D7C4}"/>
              </a:ext>
            </a:extLst>
          </p:cNvPr>
          <p:cNvSpPr txBox="1"/>
          <p:nvPr/>
        </p:nvSpPr>
        <p:spPr>
          <a:xfrm>
            <a:off x="4401907" y="5186554"/>
            <a:ext cx="3049547" cy="1200329"/>
          </a:xfrm>
          <a:prstGeom prst="rect">
            <a:avLst/>
          </a:prstGeom>
          <a:noFill/>
        </p:spPr>
        <p:txBody>
          <a:bodyPr wrap="square" rtlCol="0">
            <a:spAutoFit/>
          </a:bodyPr>
          <a:lstStyle/>
          <a:p>
            <a:pPr algn="ctr"/>
            <a:r>
              <a:rPr lang="en-US" dirty="0">
                <a:solidFill>
                  <a:schemeClr val="bg1"/>
                </a:solidFill>
              </a:rPr>
              <a:t>CBS Squared Engineers</a:t>
            </a:r>
          </a:p>
          <a:p>
            <a:pPr algn="ctr"/>
            <a:r>
              <a:rPr lang="en-US" dirty="0">
                <a:solidFill>
                  <a:schemeClr val="bg1"/>
                </a:solidFill>
              </a:rPr>
              <a:t>Tyler Hastings</a:t>
            </a:r>
          </a:p>
          <a:p>
            <a:pPr algn="ctr"/>
            <a:r>
              <a:rPr lang="en-US" dirty="0">
                <a:solidFill>
                  <a:schemeClr val="bg1"/>
                </a:solidFill>
              </a:rPr>
              <a:t>Haden Hau</a:t>
            </a:r>
          </a:p>
          <a:p>
            <a:pPr algn="ctr"/>
            <a:endParaRPr lang="en-US" dirty="0">
              <a:solidFill>
                <a:schemeClr val="bg1"/>
              </a:solidFill>
            </a:endParaRPr>
          </a:p>
        </p:txBody>
      </p:sp>
    </p:spTree>
    <p:extLst>
      <p:ext uri="{BB962C8B-B14F-4D97-AF65-F5344CB8AC3E}">
        <p14:creationId xmlns:p14="http://schemas.microsoft.com/office/powerpoint/2010/main" val="12159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8188-118F-9D12-AB54-B46190E52A9F}"/>
              </a:ext>
            </a:extLst>
          </p:cNvPr>
          <p:cNvSpPr>
            <a:spLocks noGrp="1"/>
          </p:cNvSpPr>
          <p:nvPr>
            <p:ph type="title"/>
          </p:nvPr>
        </p:nvSpPr>
        <p:spPr>
          <a:xfrm>
            <a:off x="838200" y="18255"/>
            <a:ext cx="10515600" cy="1325563"/>
          </a:xfrm>
        </p:spPr>
        <p:txBody>
          <a:bodyPr>
            <a:normAutofit/>
          </a:bodyPr>
          <a:lstStyle/>
          <a:p>
            <a:r>
              <a:rPr lang="en-US" sz="4000" b="1" dirty="0"/>
              <a:t>User Rate Impacts</a:t>
            </a:r>
          </a:p>
        </p:txBody>
      </p:sp>
      <p:sp>
        <p:nvSpPr>
          <p:cNvPr id="3" name="Content Placeholder 2">
            <a:extLst>
              <a:ext uri="{FF2B5EF4-FFF2-40B4-BE49-F238E27FC236}">
                <a16:creationId xmlns:a16="http://schemas.microsoft.com/office/drawing/2014/main" id="{FBCD43D2-C7D4-ADE4-BC72-E213E16CEEF9}"/>
              </a:ext>
            </a:extLst>
          </p:cNvPr>
          <p:cNvSpPr>
            <a:spLocks noGrp="1"/>
          </p:cNvSpPr>
          <p:nvPr>
            <p:ph idx="1"/>
          </p:nvPr>
        </p:nvSpPr>
        <p:spPr>
          <a:xfrm>
            <a:off x="581027" y="1343818"/>
            <a:ext cx="4690220" cy="1784682"/>
          </a:xfrm>
        </p:spPr>
        <p:txBody>
          <a:bodyPr>
            <a:normAutofit/>
          </a:bodyPr>
          <a:lstStyle/>
          <a:p>
            <a:r>
              <a:rPr lang="en-US" sz="2400" dirty="0"/>
              <a:t>USDA Loan= 4.125% APR</a:t>
            </a:r>
          </a:p>
          <a:p>
            <a:r>
              <a:rPr lang="en-US" sz="2400" dirty="0"/>
              <a:t>Assuming no grant funding or reduced interest rate</a:t>
            </a:r>
          </a:p>
        </p:txBody>
      </p:sp>
      <p:pic>
        <p:nvPicPr>
          <p:cNvPr id="4" name="Content Placeholder 5" descr="A picture containing background pattern&#10;&#10;Description automatically generated">
            <a:extLst>
              <a:ext uri="{FF2B5EF4-FFF2-40B4-BE49-F238E27FC236}">
                <a16:creationId xmlns:a16="http://schemas.microsoft.com/office/drawing/2014/main" id="{E1CC0DF0-C205-5842-5589-8395324F3E4A}"/>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0FDA182-262A-3150-DF08-F1C42813B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graphicFrame>
        <p:nvGraphicFramePr>
          <p:cNvPr id="7" name="Table 6">
            <a:extLst>
              <a:ext uri="{FF2B5EF4-FFF2-40B4-BE49-F238E27FC236}">
                <a16:creationId xmlns:a16="http://schemas.microsoft.com/office/drawing/2014/main" id="{A8F9C917-03FF-CBC2-4CBE-2B67FB9AE8AE}"/>
              </a:ext>
            </a:extLst>
          </p:cNvPr>
          <p:cNvGraphicFramePr>
            <a:graphicFrameLocks noGrp="1"/>
          </p:cNvGraphicFramePr>
          <p:nvPr>
            <p:extLst>
              <p:ext uri="{D42A27DB-BD31-4B8C-83A1-F6EECF244321}">
                <p14:modId xmlns:p14="http://schemas.microsoft.com/office/powerpoint/2010/main" val="3188501469"/>
              </p:ext>
            </p:extLst>
          </p:nvPr>
        </p:nvGraphicFramePr>
        <p:xfrm>
          <a:off x="581027" y="3166867"/>
          <a:ext cx="5259624" cy="1571625"/>
        </p:xfrm>
        <a:graphic>
          <a:graphicData uri="http://schemas.openxmlformats.org/drawingml/2006/table">
            <a:tbl>
              <a:tblPr>
                <a:tableStyleId>{5C22544A-7EE6-4342-B048-85BDC9FD1C3A}</a:tableStyleId>
              </a:tblPr>
              <a:tblGrid>
                <a:gridCol w="3630163">
                  <a:extLst>
                    <a:ext uri="{9D8B030D-6E8A-4147-A177-3AD203B41FA5}">
                      <a16:colId xmlns:a16="http://schemas.microsoft.com/office/drawing/2014/main" val="3772926295"/>
                    </a:ext>
                  </a:extLst>
                </a:gridCol>
                <a:gridCol w="1629461">
                  <a:extLst>
                    <a:ext uri="{9D8B030D-6E8A-4147-A177-3AD203B41FA5}">
                      <a16:colId xmlns:a16="http://schemas.microsoft.com/office/drawing/2014/main" val="1880693482"/>
                    </a:ext>
                  </a:extLst>
                </a:gridCol>
              </a:tblGrid>
              <a:tr h="190500">
                <a:tc>
                  <a:txBody>
                    <a:bodyPr/>
                    <a:lstStyle/>
                    <a:p>
                      <a:pPr algn="l" fontAlgn="b"/>
                      <a:r>
                        <a:rPr lang="en-US" sz="2000" u="none" strike="noStrike" dirty="0">
                          <a:effectLst/>
                        </a:rPr>
                        <a:t>Total Loan Amount</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u="none" strike="noStrike" dirty="0">
                          <a:effectLst/>
                        </a:rPr>
                        <a:t>$2,303,015</a:t>
                      </a:r>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74505639"/>
                  </a:ext>
                </a:extLst>
              </a:tr>
              <a:tr h="190500">
                <a:tc>
                  <a:txBody>
                    <a:bodyPr/>
                    <a:lstStyle/>
                    <a:p>
                      <a:pPr algn="l" fontAlgn="b"/>
                      <a:r>
                        <a:rPr lang="en-US" sz="2000" u="none" strike="noStrike">
                          <a:effectLst/>
                        </a:rPr>
                        <a:t>Loan Interest Rate</a:t>
                      </a:r>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ctr"/>
                      <a:r>
                        <a:rPr lang="en-US" sz="2000" u="none" strike="noStrike" dirty="0">
                          <a:effectLst/>
                        </a:rPr>
                        <a:t>4.125%</a:t>
                      </a:r>
                      <a:endParaRPr lang="en-US"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713379363"/>
                  </a:ext>
                </a:extLst>
              </a:tr>
              <a:tr h="190500">
                <a:tc>
                  <a:txBody>
                    <a:bodyPr/>
                    <a:lstStyle/>
                    <a:p>
                      <a:pPr algn="l" fontAlgn="b"/>
                      <a:r>
                        <a:rPr lang="en-US" sz="2000" u="none" strike="noStrike" dirty="0">
                          <a:effectLst/>
                        </a:rPr>
                        <a:t>Average Monthly User Fixed Rate</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u="none" strike="noStrike" dirty="0">
                          <a:effectLst/>
                        </a:rPr>
                        <a:t>$23.81</a:t>
                      </a:r>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99890425"/>
                  </a:ext>
                </a:extLst>
              </a:tr>
              <a:tr h="190500">
                <a:tc>
                  <a:txBody>
                    <a:bodyPr/>
                    <a:lstStyle/>
                    <a:p>
                      <a:pPr algn="l" fontAlgn="b"/>
                      <a:r>
                        <a:rPr lang="en-US" sz="2000" u="none" strike="noStrike">
                          <a:effectLst/>
                        </a:rPr>
                        <a:t>Average Future Monthly User Rate</a:t>
                      </a:r>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ctr"/>
                      <a:r>
                        <a:rPr lang="en-US" sz="2000" u="none" strike="noStrike" dirty="0">
                          <a:effectLst/>
                        </a:rPr>
                        <a:t>$173.24</a:t>
                      </a:r>
                      <a:endParaRPr lang="en-US"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54038476"/>
                  </a:ext>
                </a:extLst>
              </a:tr>
              <a:tr h="190500">
                <a:tc>
                  <a:txBody>
                    <a:bodyPr/>
                    <a:lstStyle/>
                    <a:p>
                      <a:pPr algn="l" fontAlgn="b"/>
                      <a:r>
                        <a:rPr lang="en-US" sz="2000" u="none" strike="noStrike">
                          <a:effectLst/>
                        </a:rPr>
                        <a:t>Percent Increase</a:t>
                      </a:r>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ctr"/>
                      <a:r>
                        <a:rPr lang="en-US" sz="2000" u="none" strike="noStrike" dirty="0">
                          <a:effectLst/>
                        </a:rPr>
                        <a:t>628%</a:t>
                      </a:r>
                      <a:endParaRPr lang="en-US"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868819248"/>
                  </a:ext>
                </a:extLst>
              </a:tr>
            </a:tbl>
          </a:graphicData>
        </a:graphic>
      </p:graphicFrame>
    </p:spTree>
    <p:extLst>
      <p:ext uri="{BB962C8B-B14F-4D97-AF65-F5344CB8AC3E}">
        <p14:creationId xmlns:p14="http://schemas.microsoft.com/office/powerpoint/2010/main" val="72002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2070-0A6E-D54E-F2BF-187FB6BC88C5}"/>
              </a:ext>
            </a:extLst>
          </p:cNvPr>
          <p:cNvSpPr>
            <a:spLocks noGrp="1"/>
          </p:cNvSpPr>
          <p:nvPr>
            <p:ph type="title"/>
          </p:nvPr>
        </p:nvSpPr>
        <p:spPr>
          <a:xfrm>
            <a:off x="837952" y="77404"/>
            <a:ext cx="10515600" cy="1325563"/>
          </a:xfrm>
        </p:spPr>
        <p:txBody>
          <a:bodyPr/>
          <a:lstStyle/>
          <a:p>
            <a:r>
              <a:rPr lang="en-US" b="1" dirty="0"/>
              <a:t>Tentative Project Schedule</a:t>
            </a:r>
          </a:p>
        </p:txBody>
      </p:sp>
      <p:pic>
        <p:nvPicPr>
          <p:cNvPr id="5" name="Content Placeholder 5" descr="A picture containing background pattern&#10;&#10;Description automatically generated">
            <a:extLst>
              <a:ext uri="{FF2B5EF4-FFF2-40B4-BE49-F238E27FC236}">
                <a16:creationId xmlns:a16="http://schemas.microsoft.com/office/drawing/2014/main" id="{E03C0D5C-E771-C0F1-18D0-9E1D3B17EE78}"/>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3B87D20-B73F-C905-A61E-5A6D85CDC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7" name="Picture 6" descr="Logo, company name&#10;&#10;Description automatically generated">
            <a:extLst>
              <a:ext uri="{FF2B5EF4-FFF2-40B4-BE49-F238E27FC236}">
                <a16:creationId xmlns:a16="http://schemas.microsoft.com/office/drawing/2014/main" id="{FBC5B7B3-B564-2CE7-A2E0-B5A70CCAA0C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31" name="Content Placeholder 2">
            <a:extLst>
              <a:ext uri="{FF2B5EF4-FFF2-40B4-BE49-F238E27FC236}">
                <a16:creationId xmlns:a16="http://schemas.microsoft.com/office/drawing/2014/main" id="{DBE86B5B-912B-51E0-7AA2-1FF02D40A444}"/>
              </a:ext>
            </a:extLst>
          </p:cNvPr>
          <p:cNvSpPr>
            <a:spLocks noGrp="1"/>
          </p:cNvSpPr>
          <p:nvPr>
            <p:ph idx="1"/>
          </p:nvPr>
        </p:nvSpPr>
        <p:spPr>
          <a:xfrm>
            <a:off x="405357" y="1185346"/>
            <a:ext cx="8327364" cy="5043141"/>
          </a:xfrm>
        </p:spPr>
        <p:txBody>
          <a:bodyPr>
            <a:normAutofit/>
          </a:bodyPr>
          <a:lstStyle/>
          <a:p>
            <a:r>
              <a:rPr lang="en-US" sz="2400" dirty="0"/>
              <a:t>Facility Plan to WDNR to describe need for project and alternatives evaluated (May 2025) </a:t>
            </a:r>
          </a:p>
          <a:p>
            <a:pPr lvl="1"/>
            <a:r>
              <a:rPr lang="en-US" sz="2000" dirty="0"/>
              <a:t>Land easement agreements with any land owners</a:t>
            </a:r>
          </a:p>
          <a:p>
            <a:pPr lvl="1"/>
            <a:r>
              <a:rPr lang="en-US" sz="2000" dirty="0"/>
              <a:t>Utility permission from Dunn County</a:t>
            </a:r>
          </a:p>
          <a:p>
            <a:endParaRPr lang="en-US" sz="2400" dirty="0"/>
          </a:p>
          <a:p>
            <a:r>
              <a:rPr lang="en-US" sz="2400" dirty="0"/>
              <a:t>Construction Start (June 2026)</a:t>
            </a:r>
          </a:p>
          <a:p>
            <a:endParaRPr lang="en-US" sz="2400" dirty="0"/>
          </a:p>
          <a:p>
            <a:r>
              <a:rPr lang="en-US" sz="2400" dirty="0"/>
              <a:t> Substantial Completion (November 2026)</a:t>
            </a:r>
          </a:p>
          <a:p>
            <a:endParaRPr lang="en-US" sz="2400" dirty="0"/>
          </a:p>
          <a:p>
            <a:r>
              <a:rPr lang="en-US" sz="2400" dirty="0"/>
              <a:t>Project Final Completion (December 2026)</a:t>
            </a:r>
          </a:p>
          <a:p>
            <a:endParaRPr lang="en-US" sz="2400" dirty="0"/>
          </a:p>
          <a:p>
            <a:endParaRPr lang="en-US" sz="2400" dirty="0"/>
          </a:p>
        </p:txBody>
      </p:sp>
      <p:sp>
        <p:nvSpPr>
          <p:cNvPr id="55" name="TextBox 54">
            <a:extLst>
              <a:ext uri="{FF2B5EF4-FFF2-40B4-BE49-F238E27FC236}">
                <a16:creationId xmlns:a16="http://schemas.microsoft.com/office/drawing/2014/main" id="{8575A067-8E8D-40CD-0398-D24BC87CA562}"/>
              </a:ext>
            </a:extLst>
          </p:cNvPr>
          <p:cNvSpPr txBox="1"/>
          <p:nvPr/>
        </p:nvSpPr>
        <p:spPr>
          <a:xfrm>
            <a:off x="10169636" y="4933755"/>
            <a:ext cx="851033" cy="369332"/>
          </a:xfrm>
          <a:prstGeom prst="rect">
            <a:avLst/>
          </a:prstGeom>
          <a:noFill/>
        </p:spPr>
        <p:txBody>
          <a:bodyPr wrap="square" rtlCol="0">
            <a:spAutoFit/>
          </a:bodyPr>
          <a:lstStyle/>
          <a:p>
            <a:r>
              <a:rPr lang="en-US" dirty="0"/>
              <a:t>2028</a:t>
            </a:r>
          </a:p>
        </p:txBody>
      </p:sp>
      <p:grpSp>
        <p:nvGrpSpPr>
          <p:cNvPr id="4" name="Group 3">
            <a:extLst>
              <a:ext uri="{FF2B5EF4-FFF2-40B4-BE49-F238E27FC236}">
                <a16:creationId xmlns:a16="http://schemas.microsoft.com/office/drawing/2014/main" id="{CAB9A32B-A71B-BDF4-91C3-4ADAB831AD94}"/>
              </a:ext>
            </a:extLst>
          </p:cNvPr>
          <p:cNvGrpSpPr/>
          <p:nvPr/>
        </p:nvGrpSpPr>
        <p:grpSpPr>
          <a:xfrm>
            <a:off x="8732721" y="1022677"/>
            <a:ext cx="2366258" cy="4135690"/>
            <a:chOff x="8817591" y="1816875"/>
            <a:chExt cx="2366258" cy="4135690"/>
          </a:xfrm>
        </p:grpSpPr>
        <p:cxnSp>
          <p:nvCxnSpPr>
            <p:cNvPr id="8" name="Straight Connector 7">
              <a:extLst>
                <a:ext uri="{FF2B5EF4-FFF2-40B4-BE49-F238E27FC236}">
                  <a16:creationId xmlns:a16="http://schemas.microsoft.com/office/drawing/2014/main" id="{9E5C5C4C-2FF6-A7E1-1862-A55A99AA4F22}"/>
                </a:ext>
              </a:extLst>
            </p:cNvPr>
            <p:cNvCxnSpPr>
              <a:cxnSpLocks/>
            </p:cNvCxnSpPr>
            <p:nvPr/>
          </p:nvCxnSpPr>
          <p:spPr>
            <a:xfrm>
              <a:off x="9590314" y="1999795"/>
              <a:ext cx="0" cy="395277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B2C395-737E-5223-F381-540121AC547B}"/>
                </a:ext>
              </a:extLst>
            </p:cNvPr>
            <p:cNvCxnSpPr>
              <a:cxnSpLocks/>
            </p:cNvCxnSpPr>
            <p:nvPr/>
          </p:nvCxnSpPr>
          <p:spPr>
            <a:xfrm flipH="1">
              <a:off x="8871856" y="1999795"/>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2B7828-3A30-B0C5-FB48-22C23D066B75}"/>
                </a:ext>
              </a:extLst>
            </p:cNvPr>
            <p:cNvCxnSpPr>
              <a:cxnSpLocks/>
            </p:cNvCxnSpPr>
            <p:nvPr/>
          </p:nvCxnSpPr>
          <p:spPr>
            <a:xfrm flipH="1">
              <a:off x="8871855" y="3425822"/>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E5D9A6-506D-8CF0-466B-17E38CFDC07D}"/>
                </a:ext>
              </a:extLst>
            </p:cNvPr>
            <p:cNvSpPr txBox="1"/>
            <p:nvPr/>
          </p:nvSpPr>
          <p:spPr>
            <a:xfrm>
              <a:off x="10332816" y="1816875"/>
              <a:ext cx="851033" cy="369332"/>
            </a:xfrm>
            <a:prstGeom prst="rect">
              <a:avLst/>
            </a:prstGeom>
            <a:noFill/>
          </p:spPr>
          <p:txBody>
            <a:bodyPr wrap="square" rtlCol="0">
              <a:spAutoFit/>
            </a:bodyPr>
            <a:lstStyle/>
            <a:p>
              <a:r>
                <a:rPr lang="en-US" dirty="0"/>
                <a:t>2025</a:t>
              </a:r>
            </a:p>
          </p:txBody>
        </p:sp>
        <p:sp>
          <p:nvSpPr>
            <p:cNvPr id="14" name="TextBox 13">
              <a:extLst>
                <a:ext uri="{FF2B5EF4-FFF2-40B4-BE49-F238E27FC236}">
                  <a16:creationId xmlns:a16="http://schemas.microsoft.com/office/drawing/2014/main" id="{A97B3679-D35B-8F9F-AA9C-12101FB9D7D1}"/>
                </a:ext>
              </a:extLst>
            </p:cNvPr>
            <p:cNvSpPr txBox="1"/>
            <p:nvPr/>
          </p:nvSpPr>
          <p:spPr>
            <a:xfrm>
              <a:off x="10299829" y="3210388"/>
              <a:ext cx="851033" cy="369332"/>
            </a:xfrm>
            <a:prstGeom prst="rect">
              <a:avLst/>
            </a:prstGeom>
            <a:noFill/>
          </p:spPr>
          <p:txBody>
            <a:bodyPr wrap="square" rtlCol="0">
              <a:spAutoFit/>
            </a:bodyPr>
            <a:lstStyle/>
            <a:p>
              <a:r>
                <a:rPr lang="en-US" dirty="0"/>
                <a:t>2026</a:t>
              </a:r>
            </a:p>
          </p:txBody>
        </p:sp>
        <p:cxnSp>
          <p:nvCxnSpPr>
            <p:cNvPr id="15" name="Straight Connector 14">
              <a:extLst>
                <a:ext uri="{FF2B5EF4-FFF2-40B4-BE49-F238E27FC236}">
                  <a16:creationId xmlns:a16="http://schemas.microsoft.com/office/drawing/2014/main" id="{45A183D4-A0ED-10FE-93DB-30FD1F97D550}"/>
                </a:ext>
              </a:extLst>
            </p:cNvPr>
            <p:cNvCxnSpPr>
              <a:cxnSpLocks/>
            </p:cNvCxnSpPr>
            <p:nvPr/>
          </p:nvCxnSpPr>
          <p:spPr>
            <a:xfrm flipH="1">
              <a:off x="8847813" y="4801983"/>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BB78D59-DFBE-D3AC-E004-AAE0BF2C0A83}"/>
                </a:ext>
              </a:extLst>
            </p:cNvPr>
            <p:cNvSpPr txBox="1"/>
            <p:nvPr/>
          </p:nvSpPr>
          <p:spPr>
            <a:xfrm>
              <a:off x="10275787" y="4586549"/>
              <a:ext cx="851033" cy="369332"/>
            </a:xfrm>
            <a:prstGeom prst="rect">
              <a:avLst/>
            </a:prstGeom>
            <a:noFill/>
          </p:spPr>
          <p:txBody>
            <a:bodyPr wrap="square" rtlCol="0">
              <a:spAutoFit/>
            </a:bodyPr>
            <a:lstStyle/>
            <a:p>
              <a:r>
                <a:rPr lang="en-US" dirty="0"/>
                <a:t>2027</a:t>
              </a:r>
            </a:p>
          </p:txBody>
        </p:sp>
        <p:cxnSp>
          <p:nvCxnSpPr>
            <p:cNvPr id="20" name="Straight Connector 19">
              <a:extLst>
                <a:ext uri="{FF2B5EF4-FFF2-40B4-BE49-F238E27FC236}">
                  <a16:creationId xmlns:a16="http://schemas.microsoft.com/office/drawing/2014/main" id="{95D8D882-EAA6-1AF2-9617-E71845F20FE8}"/>
                </a:ext>
              </a:extLst>
            </p:cNvPr>
            <p:cNvCxnSpPr>
              <a:cxnSpLocks/>
            </p:cNvCxnSpPr>
            <p:nvPr/>
          </p:nvCxnSpPr>
          <p:spPr>
            <a:xfrm flipH="1">
              <a:off x="8965665" y="2359090"/>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F10ED6D-E980-426A-E8EC-662FE551835E}"/>
                </a:ext>
              </a:extLst>
            </p:cNvPr>
            <p:cNvCxnSpPr>
              <a:cxnSpLocks/>
            </p:cNvCxnSpPr>
            <p:nvPr/>
          </p:nvCxnSpPr>
          <p:spPr>
            <a:xfrm flipH="1">
              <a:off x="8965665" y="4076038"/>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13A13FF-B79E-7187-2259-3C466747093B}"/>
                </a:ext>
              </a:extLst>
            </p:cNvPr>
            <p:cNvCxnSpPr>
              <a:cxnSpLocks/>
            </p:cNvCxnSpPr>
            <p:nvPr/>
          </p:nvCxnSpPr>
          <p:spPr>
            <a:xfrm flipH="1">
              <a:off x="8965665" y="4418938"/>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8F918C-C4B8-9E09-5FCE-E3EA80EA4D75}"/>
                </a:ext>
              </a:extLst>
            </p:cNvPr>
            <p:cNvCxnSpPr>
              <a:cxnSpLocks/>
            </p:cNvCxnSpPr>
            <p:nvPr/>
          </p:nvCxnSpPr>
          <p:spPr>
            <a:xfrm flipH="1">
              <a:off x="8965665" y="4613699"/>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EDF349-49C3-D46A-1A29-C264734612F5}"/>
                </a:ext>
              </a:extLst>
            </p:cNvPr>
            <p:cNvCxnSpPr>
              <a:cxnSpLocks/>
            </p:cNvCxnSpPr>
            <p:nvPr/>
          </p:nvCxnSpPr>
          <p:spPr>
            <a:xfrm flipH="1">
              <a:off x="8817591" y="5927772"/>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734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2070-0A6E-D54E-F2BF-187FB6BC88C5}"/>
              </a:ext>
            </a:extLst>
          </p:cNvPr>
          <p:cNvSpPr>
            <a:spLocks noGrp="1"/>
          </p:cNvSpPr>
          <p:nvPr>
            <p:ph type="title"/>
          </p:nvPr>
        </p:nvSpPr>
        <p:spPr/>
        <p:txBody>
          <a:bodyPr/>
          <a:lstStyle/>
          <a:p>
            <a:r>
              <a:rPr lang="en-US" b="1" dirty="0"/>
              <a:t>Next Steps - Action Items</a:t>
            </a:r>
          </a:p>
        </p:txBody>
      </p:sp>
      <p:pic>
        <p:nvPicPr>
          <p:cNvPr id="5" name="Content Placeholder 5" descr="A picture containing background pattern&#10;&#10;Description automatically generated">
            <a:extLst>
              <a:ext uri="{FF2B5EF4-FFF2-40B4-BE49-F238E27FC236}">
                <a16:creationId xmlns:a16="http://schemas.microsoft.com/office/drawing/2014/main" id="{E03C0D5C-E771-C0F1-18D0-9E1D3B17EE78}"/>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3B87D20-B73F-C905-A61E-5A6D85CDC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7" name="Picture 6" descr="Logo, company name&#10;&#10;Description automatically generated">
            <a:extLst>
              <a:ext uri="{FF2B5EF4-FFF2-40B4-BE49-F238E27FC236}">
                <a16:creationId xmlns:a16="http://schemas.microsoft.com/office/drawing/2014/main" id="{FBC5B7B3-B564-2CE7-A2E0-B5A70CCAA0C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12" name="Content Placeholder 2">
            <a:extLst>
              <a:ext uri="{FF2B5EF4-FFF2-40B4-BE49-F238E27FC236}">
                <a16:creationId xmlns:a16="http://schemas.microsoft.com/office/drawing/2014/main" id="{4E1BFBB7-B5D7-99A5-F239-54F202817379}"/>
              </a:ext>
            </a:extLst>
          </p:cNvPr>
          <p:cNvSpPr txBox="1">
            <a:spLocks/>
          </p:cNvSpPr>
          <p:nvPr/>
        </p:nvSpPr>
        <p:spPr>
          <a:xfrm>
            <a:off x="3395848" y="1531257"/>
            <a:ext cx="8795657" cy="4441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ighlight>
                  <a:srgbClr val="FFFF00"/>
                </a:highlight>
              </a:rPr>
              <a:t>Finalize regionalization agreement with Village of Wheeler</a:t>
            </a:r>
          </a:p>
          <a:p>
            <a:endParaRPr lang="en-US" dirty="0">
              <a:highlight>
                <a:srgbClr val="FFFF00"/>
              </a:highlight>
            </a:endParaRPr>
          </a:p>
          <a:p>
            <a:r>
              <a:rPr lang="en-US" dirty="0">
                <a:highlight>
                  <a:srgbClr val="FFFF00"/>
                </a:highlight>
              </a:rPr>
              <a:t>Initiate Sanitary District income survey</a:t>
            </a:r>
          </a:p>
          <a:p>
            <a:endParaRPr lang="en-US" dirty="0">
              <a:highlight>
                <a:srgbClr val="FFFF00"/>
              </a:highlight>
            </a:endParaRPr>
          </a:p>
          <a:p>
            <a:r>
              <a:rPr lang="en-US" dirty="0">
                <a:highlight>
                  <a:srgbClr val="FFFF00"/>
                </a:highlight>
              </a:rPr>
              <a:t>Obtain land easements and County approvals for force main route</a:t>
            </a:r>
          </a:p>
          <a:p>
            <a:endParaRPr lang="en-US" dirty="0">
              <a:highlight>
                <a:srgbClr val="FFFF00"/>
              </a:highlight>
            </a:endParaRPr>
          </a:p>
          <a:p>
            <a:r>
              <a:rPr lang="en-US" dirty="0">
                <a:highlight>
                  <a:srgbClr val="FFFF00"/>
                </a:highlight>
              </a:rPr>
              <a:t>Begin design of list station and force main for regionalization</a:t>
            </a:r>
          </a:p>
          <a:p>
            <a:endParaRPr lang="en-US" dirty="0"/>
          </a:p>
        </p:txBody>
      </p:sp>
      <p:pic>
        <p:nvPicPr>
          <p:cNvPr id="2052" name="Picture 4">
            <a:extLst>
              <a:ext uri="{FF2B5EF4-FFF2-40B4-BE49-F238E27FC236}">
                <a16:creationId xmlns:a16="http://schemas.microsoft.com/office/drawing/2014/main" id="{39F0A0F0-3828-70C2-C319-FA987FBC00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370" y="1531257"/>
            <a:ext cx="3059113" cy="406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13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4A106-6CF1-1F89-9A59-0807B7E1D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04105-3A5C-7B89-F397-350A08C9BC06}"/>
              </a:ext>
            </a:extLst>
          </p:cNvPr>
          <p:cNvSpPr>
            <a:spLocks noGrp="1"/>
          </p:cNvSpPr>
          <p:nvPr>
            <p:ph type="title"/>
          </p:nvPr>
        </p:nvSpPr>
        <p:spPr>
          <a:xfrm>
            <a:off x="837952" y="2335815"/>
            <a:ext cx="10515600" cy="1325563"/>
          </a:xfrm>
        </p:spPr>
        <p:txBody>
          <a:bodyPr/>
          <a:lstStyle/>
          <a:p>
            <a:pPr algn="ctr"/>
            <a:r>
              <a:rPr lang="en-US" b="1" dirty="0"/>
              <a:t>Questions</a:t>
            </a:r>
          </a:p>
        </p:txBody>
      </p:sp>
      <p:pic>
        <p:nvPicPr>
          <p:cNvPr id="4" name="Content Placeholder 5" descr="A picture containing background pattern&#10;&#10;Description automatically generated">
            <a:extLst>
              <a:ext uri="{FF2B5EF4-FFF2-40B4-BE49-F238E27FC236}">
                <a16:creationId xmlns:a16="http://schemas.microsoft.com/office/drawing/2014/main" id="{DCC6B761-7E27-FD84-3C8E-A168D7D4B361}"/>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9FE0352-55AD-94C6-9894-154BB1B8D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7DB85877-2F88-09DD-B566-38FCA85BE2E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Tree>
    <p:extLst>
      <p:ext uri="{BB962C8B-B14F-4D97-AF65-F5344CB8AC3E}">
        <p14:creationId xmlns:p14="http://schemas.microsoft.com/office/powerpoint/2010/main" val="162032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72D-3BE1-61D4-E7A4-CFE9986BB9DD}"/>
              </a:ext>
            </a:extLst>
          </p:cNvPr>
          <p:cNvSpPr>
            <a:spLocks noGrp="1"/>
          </p:cNvSpPr>
          <p:nvPr>
            <p:ph type="title"/>
          </p:nvPr>
        </p:nvSpPr>
        <p:spPr/>
        <p:txBody>
          <a:bodyPr/>
          <a:lstStyle/>
          <a:p>
            <a:pPr algn="ctr"/>
            <a:r>
              <a:rPr lang="en-US" b="1" dirty="0"/>
              <a:t>Thank You!</a:t>
            </a:r>
          </a:p>
        </p:txBody>
      </p:sp>
      <p:sp>
        <p:nvSpPr>
          <p:cNvPr id="3" name="Content Placeholder 2">
            <a:extLst>
              <a:ext uri="{FF2B5EF4-FFF2-40B4-BE49-F238E27FC236}">
                <a16:creationId xmlns:a16="http://schemas.microsoft.com/office/drawing/2014/main" id="{B950694E-52C4-C4C5-5CF9-26006C5F2E6E}"/>
              </a:ext>
            </a:extLst>
          </p:cNvPr>
          <p:cNvSpPr>
            <a:spLocks noGrp="1"/>
          </p:cNvSpPr>
          <p:nvPr>
            <p:ph idx="1"/>
          </p:nvPr>
        </p:nvSpPr>
        <p:spPr>
          <a:xfrm>
            <a:off x="4141550" y="2725127"/>
            <a:ext cx="6667500" cy="1917700"/>
          </a:xfrm>
        </p:spPr>
        <p:txBody>
          <a:bodyPr/>
          <a:lstStyle/>
          <a:p>
            <a:pPr marL="0" indent="0">
              <a:buNone/>
            </a:pPr>
            <a:r>
              <a:rPr lang="en-US" dirty="0">
                <a:highlight>
                  <a:srgbClr val="FFFF00"/>
                </a:highlight>
              </a:rPr>
              <a:t>Alex Roll </a:t>
            </a:r>
          </a:p>
          <a:p>
            <a:pPr marL="0" indent="0">
              <a:buNone/>
            </a:pPr>
            <a:r>
              <a:rPr lang="en-US" dirty="0">
                <a:highlight>
                  <a:srgbClr val="FFFF00"/>
                </a:highlight>
              </a:rPr>
              <a:t>(248) 884-1685</a:t>
            </a:r>
          </a:p>
          <a:p>
            <a:pPr marL="0" indent="0">
              <a:buNone/>
            </a:pPr>
            <a:r>
              <a:rPr lang="en-US" dirty="0">
                <a:highlight>
                  <a:srgbClr val="FFFF00"/>
                </a:highlight>
                <a:hlinkClick r:id="rId2"/>
              </a:rPr>
              <a:t>aroll@cbssquaredinc.com</a:t>
            </a:r>
            <a:endParaRPr lang="en-US" dirty="0">
              <a:highlight>
                <a:srgbClr val="FFFF00"/>
              </a:highlight>
            </a:endParaRPr>
          </a:p>
        </p:txBody>
      </p:sp>
      <p:pic>
        <p:nvPicPr>
          <p:cNvPr id="4" name="Content Placeholder 5" descr="A picture containing background pattern&#10;&#10;Description automatically generated">
            <a:extLst>
              <a:ext uri="{FF2B5EF4-FFF2-40B4-BE49-F238E27FC236}">
                <a16:creationId xmlns:a16="http://schemas.microsoft.com/office/drawing/2014/main" id="{AB40B51E-8788-18AE-254B-650705181A60}"/>
              </a:ext>
            </a:extLst>
          </p:cNvPr>
          <p:cNvPicPr>
            <a:picLocks noChangeAspect="1"/>
          </p:cNvPicPr>
          <p:nvPr/>
        </p:nvPicPr>
        <p:blipFill rotWithShape="1">
          <a:blip r:embed="rId3">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48672F86-0796-5ED0-45B5-81A0AB3CF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6249B8E5-10C7-FFFD-A9C1-E96841442EF4}"/>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grpSp>
        <p:nvGrpSpPr>
          <p:cNvPr id="7" name="Group 6">
            <a:extLst>
              <a:ext uri="{FF2B5EF4-FFF2-40B4-BE49-F238E27FC236}">
                <a16:creationId xmlns:a16="http://schemas.microsoft.com/office/drawing/2014/main" id="{63487E7E-B364-1921-0088-64105569B014}"/>
              </a:ext>
            </a:extLst>
          </p:cNvPr>
          <p:cNvGrpSpPr/>
          <p:nvPr/>
        </p:nvGrpSpPr>
        <p:grpSpPr>
          <a:xfrm>
            <a:off x="1876425" y="1995583"/>
            <a:ext cx="1724025" cy="3355577"/>
            <a:chOff x="8743161" y="1991095"/>
            <a:chExt cx="1603353" cy="3183471"/>
          </a:xfrm>
        </p:grpSpPr>
        <p:pic>
          <p:nvPicPr>
            <p:cNvPr id="8" name="Content Placeholder 3">
              <a:extLst>
                <a:ext uri="{FF2B5EF4-FFF2-40B4-BE49-F238E27FC236}">
                  <a16:creationId xmlns:a16="http://schemas.microsoft.com/office/drawing/2014/main" id="{EE8F4BBA-BF31-B664-7124-982A2BADE630}"/>
                </a:ext>
              </a:extLst>
            </p:cNvPr>
            <p:cNvPicPr>
              <a:picLocks noChangeAspect="1"/>
            </p:cNvPicPr>
            <p:nvPr/>
          </p:nvPicPr>
          <p:blipFill>
            <a:blip r:embed="rId7"/>
            <a:stretch>
              <a:fillRect/>
            </a:stretch>
          </p:blipFill>
          <p:spPr>
            <a:xfrm>
              <a:off x="8743161" y="1991095"/>
              <a:ext cx="1603353" cy="2341405"/>
            </a:xfrm>
            <a:prstGeom prst="rect">
              <a:avLst/>
            </a:prstGeom>
          </p:spPr>
        </p:pic>
        <p:sp>
          <p:nvSpPr>
            <p:cNvPr id="9" name="Rectangle 8">
              <a:extLst>
                <a:ext uri="{FF2B5EF4-FFF2-40B4-BE49-F238E27FC236}">
                  <a16:creationId xmlns:a16="http://schemas.microsoft.com/office/drawing/2014/main" id="{12684E65-8449-3C49-EF06-0F274A7826E0}"/>
                </a:ext>
              </a:extLst>
            </p:cNvPr>
            <p:cNvSpPr/>
            <p:nvPr/>
          </p:nvSpPr>
          <p:spPr>
            <a:xfrm>
              <a:off x="8743161" y="4332500"/>
              <a:ext cx="1603352" cy="842066"/>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Alex Roll</a:t>
              </a:r>
            </a:p>
          </p:txBody>
        </p:sp>
      </p:grpSp>
    </p:spTree>
    <p:extLst>
      <p:ext uri="{BB962C8B-B14F-4D97-AF65-F5344CB8AC3E}">
        <p14:creationId xmlns:p14="http://schemas.microsoft.com/office/powerpoint/2010/main" val="372104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07B2-70B8-F2AF-E098-1BD28BF2E44B}"/>
              </a:ext>
            </a:extLst>
          </p:cNvPr>
          <p:cNvSpPr>
            <a:spLocks noGrp="1"/>
          </p:cNvSpPr>
          <p:nvPr>
            <p:ph type="title"/>
          </p:nvPr>
        </p:nvSpPr>
        <p:spPr>
          <a:xfrm>
            <a:off x="576941" y="256265"/>
            <a:ext cx="10515600" cy="1325563"/>
          </a:xfrm>
        </p:spPr>
        <p:txBody>
          <a:bodyPr/>
          <a:lstStyle/>
          <a:p>
            <a:r>
              <a:rPr lang="en-US" b="1" dirty="0"/>
              <a:t>Short-Term Phosphorus Management</a:t>
            </a:r>
          </a:p>
        </p:txBody>
      </p:sp>
      <p:pic>
        <p:nvPicPr>
          <p:cNvPr id="4" name="Content Placeholder 5" descr="A picture containing background pattern&#10;&#10;Description automatically generated">
            <a:extLst>
              <a:ext uri="{FF2B5EF4-FFF2-40B4-BE49-F238E27FC236}">
                <a16:creationId xmlns:a16="http://schemas.microsoft.com/office/drawing/2014/main" id="{FD8D4118-82C2-6EF8-305D-47E8868EB9EF}"/>
              </a:ext>
            </a:extLst>
          </p:cNvPr>
          <p:cNvPicPr>
            <a:picLocks noChangeAspect="1"/>
          </p:cNvPicPr>
          <p:nvPr/>
        </p:nvPicPr>
        <p:blipFill rotWithShape="1">
          <a:blip r:embed="rId3">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59B3475-7AC9-9CD1-617E-0CC29516E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83770160-588C-C972-B9A3-1B8B6DEF0C3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8" name="Content Placeholder 7">
            <a:extLst>
              <a:ext uri="{FF2B5EF4-FFF2-40B4-BE49-F238E27FC236}">
                <a16:creationId xmlns:a16="http://schemas.microsoft.com/office/drawing/2014/main" id="{64EC8BA2-F4C2-B126-B0E9-CFA593A03372}"/>
              </a:ext>
            </a:extLst>
          </p:cNvPr>
          <p:cNvSpPr>
            <a:spLocks noGrp="1"/>
          </p:cNvSpPr>
          <p:nvPr>
            <p:ph idx="1"/>
          </p:nvPr>
        </p:nvSpPr>
        <p:spPr>
          <a:xfrm>
            <a:off x="5399314" y="1434561"/>
            <a:ext cx="6640285" cy="4351338"/>
          </a:xfrm>
        </p:spPr>
        <p:txBody>
          <a:bodyPr>
            <a:normAutofit lnSpcReduction="10000"/>
          </a:bodyPr>
          <a:lstStyle/>
          <a:p>
            <a:r>
              <a:rPr lang="en-US" dirty="0"/>
              <a:t>Add metal salts to the lagoon to bind and drop-out phosphorus from the wastewater.</a:t>
            </a:r>
          </a:p>
          <a:p>
            <a:endParaRPr lang="en-US" dirty="0"/>
          </a:p>
          <a:p>
            <a:r>
              <a:rPr lang="en-US" dirty="0"/>
              <a:t>Approval from Wisconsin DNR for:</a:t>
            </a:r>
          </a:p>
          <a:p>
            <a:pPr lvl="1"/>
            <a:r>
              <a:rPr lang="en-US" dirty="0"/>
              <a:t>Metal salt boat dosing in the lower lagoon</a:t>
            </a:r>
          </a:p>
          <a:p>
            <a:pPr lvl="1"/>
            <a:r>
              <a:rPr lang="en-US" dirty="0"/>
              <a:t>Metal salt dosing at the manhole between the lagoons</a:t>
            </a:r>
          </a:p>
          <a:p>
            <a:pPr lvl="1"/>
            <a:endParaRPr lang="en-US" dirty="0"/>
          </a:p>
          <a:p>
            <a:r>
              <a:rPr lang="en-US" dirty="0"/>
              <a:t>Treatment will be effective for meeting the Interim phosphorus limits.</a:t>
            </a:r>
          </a:p>
          <a:p>
            <a:endParaRPr lang="en-US" dirty="0"/>
          </a:p>
        </p:txBody>
      </p:sp>
      <p:pic>
        <p:nvPicPr>
          <p:cNvPr id="7" name="Picture 6" descr="A group of clear containers with liquid in them&#10;&#10;Description automatically generated">
            <a:extLst>
              <a:ext uri="{FF2B5EF4-FFF2-40B4-BE49-F238E27FC236}">
                <a16:creationId xmlns:a16="http://schemas.microsoft.com/office/drawing/2014/main" id="{01C04442-405E-CCAA-36ED-759A280181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356" y="1715024"/>
            <a:ext cx="4839816" cy="3629862"/>
          </a:xfrm>
          <a:prstGeom prst="rect">
            <a:avLst/>
          </a:prstGeom>
        </p:spPr>
      </p:pic>
    </p:spTree>
    <p:extLst>
      <p:ext uri="{BB962C8B-B14F-4D97-AF65-F5344CB8AC3E}">
        <p14:creationId xmlns:p14="http://schemas.microsoft.com/office/powerpoint/2010/main" val="3253271873"/>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FA7C-E909-306A-518F-F52ADB70D7A1}"/>
              </a:ext>
            </a:extLst>
          </p:cNvPr>
          <p:cNvSpPr>
            <a:spLocks noGrp="1"/>
          </p:cNvSpPr>
          <p:nvPr>
            <p:ph type="title"/>
          </p:nvPr>
        </p:nvSpPr>
        <p:spPr>
          <a:xfrm>
            <a:off x="838200" y="192485"/>
            <a:ext cx="10515600" cy="1325563"/>
          </a:xfrm>
        </p:spPr>
        <p:txBody>
          <a:bodyPr>
            <a:normAutofit/>
          </a:bodyPr>
          <a:lstStyle/>
          <a:p>
            <a:pPr algn="ctr"/>
            <a:r>
              <a:rPr lang="en-US" sz="3600" b="1" dirty="0"/>
              <a:t>Long-Term Phosphorus Management -  Facility Planning </a:t>
            </a:r>
          </a:p>
        </p:txBody>
      </p:sp>
      <p:pic>
        <p:nvPicPr>
          <p:cNvPr id="6" name="Content Placeholder 5" descr="A picture containing background pattern&#10;&#10;Description automatically generated">
            <a:extLst>
              <a:ext uri="{FF2B5EF4-FFF2-40B4-BE49-F238E27FC236}">
                <a16:creationId xmlns:a16="http://schemas.microsoft.com/office/drawing/2014/main" id="{1A59E482-B9E8-C0C9-459A-F04F4B429D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p:spPr>
      </p:pic>
      <p:pic>
        <p:nvPicPr>
          <p:cNvPr id="3" name="Picture 2" descr="A picture containing text&#10;&#10;Description automatically generated">
            <a:extLst>
              <a:ext uri="{FF2B5EF4-FFF2-40B4-BE49-F238E27FC236}">
                <a16:creationId xmlns:a16="http://schemas.microsoft.com/office/drawing/2014/main" id="{B3CFBF99-0843-B010-BAAB-8CE049B90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4" name="Picture 3" descr="Logo, company name&#10;&#10;Description automatically generated">
            <a:extLst>
              <a:ext uri="{FF2B5EF4-FFF2-40B4-BE49-F238E27FC236}">
                <a16:creationId xmlns:a16="http://schemas.microsoft.com/office/drawing/2014/main" id="{0843A172-2E4E-69B5-1548-002352D769E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pic>
        <p:nvPicPr>
          <p:cNvPr id="8" name="Picture 7" descr="A picture containing ground&#10;&#10;Description automatically generated">
            <a:extLst>
              <a:ext uri="{FF2B5EF4-FFF2-40B4-BE49-F238E27FC236}">
                <a16:creationId xmlns:a16="http://schemas.microsoft.com/office/drawing/2014/main" id="{266F4A5C-5595-458C-CDFE-8989B16108CE}"/>
              </a:ext>
            </a:extLst>
          </p:cNvPr>
          <p:cNvPicPr>
            <a:picLocks noChangeAspect="1"/>
          </p:cNvPicPr>
          <p:nvPr/>
        </p:nvPicPr>
        <p:blipFill rotWithShape="1">
          <a:blip r:embed="rId6">
            <a:extLst>
              <a:ext uri="{28A0092B-C50C-407E-A947-70E740481C1C}">
                <a14:useLocalDpi xmlns:a14="http://schemas.microsoft.com/office/drawing/2010/main" val="0"/>
              </a:ext>
            </a:extLst>
          </a:blip>
          <a:srcRect l="16409" r="17097"/>
          <a:stretch/>
        </p:blipFill>
        <p:spPr>
          <a:xfrm>
            <a:off x="7165870" y="1958389"/>
            <a:ext cx="4744934" cy="3049506"/>
          </a:xfrm>
          <a:prstGeom prst="rect">
            <a:avLst/>
          </a:prstGeom>
        </p:spPr>
      </p:pic>
      <p:sp>
        <p:nvSpPr>
          <p:cNvPr id="9" name="Content Placeholder 2">
            <a:extLst>
              <a:ext uri="{FF2B5EF4-FFF2-40B4-BE49-F238E27FC236}">
                <a16:creationId xmlns:a16="http://schemas.microsoft.com/office/drawing/2014/main" id="{66E7AA10-4151-6243-4E91-B005D5AF1B35}"/>
              </a:ext>
            </a:extLst>
          </p:cNvPr>
          <p:cNvSpPr txBox="1">
            <a:spLocks/>
          </p:cNvSpPr>
          <p:nvPr/>
        </p:nvSpPr>
        <p:spPr>
          <a:xfrm>
            <a:off x="-1" y="1476108"/>
            <a:ext cx="7165871" cy="48553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pPr>
            <a:r>
              <a:rPr lang="en-US" dirty="0"/>
              <a:t>Long-term solutions will require more robust upgrades to the WWTP</a:t>
            </a:r>
          </a:p>
          <a:p>
            <a:pPr lvl="1">
              <a:buClr>
                <a:schemeClr val="accent6"/>
              </a:buClr>
            </a:pPr>
            <a:r>
              <a:rPr lang="en-US" dirty="0"/>
              <a:t>Upgrades to existing facilities or major change in wastewater management</a:t>
            </a:r>
          </a:p>
          <a:p>
            <a:pPr>
              <a:buClr>
                <a:schemeClr val="accent6"/>
              </a:buClr>
            </a:pPr>
            <a:endParaRPr lang="en-US" dirty="0"/>
          </a:p>
          <a:p>
            <a:pPr>
              <a:buClr>
                <a:schemeClr val="accent6"/>
              </a:buClr>
            </a:pPr>
            <a:r>
              <a:rPr lang="en-US" dirty="0"/>
              <a:t>Wisconsin DNR requires facility planning when major changes are needed</a:t>
            </a:r>
          </a:p>
          <a:p>
            <a:pPr>
              <a:buClr>
                <a:schemeClr val="accent6"/>
              </a:buClr>
            </a:pPr>
            <a:endParaRPr lang="en-US" dirty="0"/>
          </a:p>
          <a:p>
            <a:pPr>
              <a:buClr>
                <a:schemeClr val="accent6"/>
              </a:buClr>
            </a:pPr>
            <a:r>
              <a:rPr lang="en-US" dirty="0"/>
              <a:t>Facility Planning</a:t>
            </a:r>
          </a:p>
          <a:p>
            <a:pPr lvl="1">
              <a:buClr>
                <a:schemeClr val="accent6"/>
              </a:buClr>
            </a:pPr>
            <a:r>
              <a:rPr lang="en-US" dirty="0"/>
              <a:t>Estimate projected flows and loadings for the existing facility</a:t>
            </a:r>
          </a:p>
          <a:p>
            <a:pPr lvl="1">
              <a:buClr>
                <a:schemeClr val="accent6"/>
              </a:buClr>
            </a:pPr>
            <a:r>
              <a:rPr lang="en-US" dirty="0"/>
              <a:t>Verify that WDNR regulations are met at the WWTP</a:t>
            </a:r>
          </a:p>
          <a:p>
            <a:pPr lvl="1">
              <a:buClr>
                <a:schemeClr val="accent6"/>
              </a:buClr>
            </a:pPr>
            <a:r>
              <a:rPr lang="en-US" dirty="0"/>
              <a:t>Evaluate several alternatives to identify the most feasible and cost-effective option for long-term operation</a:t>
            </a:r>
          </a:p>
        </p:txBody>
      </p:sp>
    </p:spTree>
    <p:extLst>
      <p:ext uri="{BB962C8B-B14F-4D97-AF65-F5344CB8AC3E}">
        <p14:creationId xmlns:p14="http://schemas.microsoft.com/office/powerpoint/2010/main" val="79185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icture containing background pattern&#10;&#10;Description automatically generated">
            <a:extLst>
              <a:ext uri="{FF2B5EF4-FFF2-40B4-BE49-F238E27FC236}">
                <a16:creationId xmlns:a16="http://schemas.microsoft.com/office/drawing/2014/main" id="{E03C0D5C-E771-C0F1-18D0-9E1D3B17EE78}"/>
              </a:ext>
            </a:extLst>
          </p:cNvPr>
          <p:cNvPicPr>
            <a:picLocks noChangeAspect="1"/>
          </p:cNvPicPr>
          <p:nvPr/>
        </p:nvPicPr>
        <p:blipFill rotWithShape="1">
          <a:blip r:embed="rId3">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3B87D20-B73F-C905-A61E-5A6D85CDC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7" name="Picture 6" descr="Logo, company name&#10;&#10;Description automatically generated">
            <a:extLst>
              <a:ext uri="{FF2B5EF4-FFF2-40B4-BE49-F238E27FC236}">
                <a16:creationId xmlns:a16="http://schemas.microsoft.com/office/drawing/2014/main" id="{FBC5B7B3-B564-2CE7-A2E0-B5A70CCAA0C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31" name="Content Placeholder 2">
            <a:extLst>
              <a:ext uri="{FF2B5EF4-FFF2-40B4-BE49-F238E27FC236}">
                <a16:creationId xmlns:a16="http://schemas.microsoft.com/office/drawing/2014/main" id="{DBE86B5B-912B-51E0-7AA2-1FF02D40A444}"/>
              </a:ext>
            </a:extLst>
          </p:cNvPr>
          <p:cNvSpPr>
            <a:spLocks noGrp="1"/>
          </p:cNvSpPr>
          <p:nvPr>
            <p:ph idx="1"/>
          </p:nvPr>
        </p:nvSpPr>
        <p:spPr>
          <a:xfrm>
            <a:off x="0" y="1357658"/>
            <a:ext cx="8847811" cy="4626069"/>
          </a:xfrm>
        </p:spPr>
        <p:txBody>
          <a:bodyPr>
            <a:normAutofit/>
          </a:bodyPr>
          <a:lstStyle/>
          <a:p>
            <a:r>
              <a:rPr lang="en-US" sz="2200" dirty="0"/>
              <a:t>CDBG Funding application with design plans due (May 15</a:t>
            </a:r>
            <a:r>
              <a:rPr lang="en-US" sz="2200" baseline="30000" dirty="0"/>
              <a:t>th</a:t>
            </a:r>
            <a:r>
              <a:rPr lang="en-US" sz="2200" dirty="0"/>
              <a:t>, 2025)</a:t>
            </a:r>
          </a:p>
          <a:p>
            <a:endParaRPr lang="en-US" sz="2200" dirty="0"/>
          </a:p>
          <a:p>
            <a:r>
              <a:rPr lang="en-US" sz="2200" dirty="0"/>
              <a:t>CWF Application with design plans due (Sept 30</a:t>
            </a:r>
            <a:r>
              <a:rPr lang="en-US" sz="2200" baseline="30000" dirty="0"/>
              <a:t>th</a:t>
            </a:r>
            <a:r>
              <a:rPr lang="en-US" sz="2200" dirty="0"/>
              <a:t>, 2025)</a:t>
            </a:r>
          </a:p>
          <a:p>
            <a:endParaRPr lang="en-US" sz="2200" dirty="0"/>
          </a:p>
          <a:p>
            <a:r>
              <a:rPr lang="en-US" sz="2200" dirty="0"/>
              <a:t>Bid force main project for regionalization with City of Durand (Winter 2025-2026)</a:t>
            </a:r>
          </a:p>
          <a:p>
            <a:endParaRPr lang="en-US" sz="2200" dirty="0"/>
          </a:p>
          <a:p>
            <a:r>
              <a:rPr lang="en-US" sz="2200" dirty="0"/>
              <a:t>Begin construction of force main project (March 1</a:t>
            </a:r>
            <a:r>
              <a:rPr lang="en-US" sz="2200" baseline="30000" dirty="0"/>
              <a:t>st</a:t>
            </a:r>
            <a:r>
              <a:rPr lang="en-US" sz="2200" dirty="0"/>
              <a:t>, 2026)</a:t>
            </a:r>
          </a:p>
          <a:p>
            <a:endParaRPr lang="en-US" sz="2200" dirty="0"/>
          </a:p>
          <a:p>
            <a:r>
              <a:rPr lang="en-US" sz="2200" dirty="0"/>
              <a:t>Complete construction and decommissioning of WWTF (November 2026)</a:t>
            </a:r>
          </a:p>
        </p:txBody>
      </p:sp>
      <p:grpSp>
        <p:nvGrpSpPr>
          <p:cNvPr id="8" name="Group 7">
            <a:extLst>
              <a:ext uri="{FF2B5EF4-FFF2-40B4-BE49-F238E27FC236}">
                <a16:creationId xmlns:a16="http://schemas.microsoft.com/office/drawing/2014/main" id="{D2A926AE-D3F7-0E8C-460A-556DCE7CA771}"/>
              </a:ext>
            </a:extLst>
          </p:cNvPr>
          <p:cNvGrpSpPr/>
          <p:nvPr/>
        </p:nvGrpSpPr>
        <p:grpSpPr>
          <a:xfrm>
            <a:off x="8817591" y="321837"/>
            <a:ext cx="2366258" cy="5630728"/>
            <a:chOff x="8817591" y="321837"/>
            <a:chExt cx="2366258" cy="5630728"/>
          </a:xfrm>
        </p:grpSpPr>
        <p:cxnSp>
          <p:nvCxnSpPr>
            <p:cNvPr id="52" name="Straight Connector 51">
              <a:extLst>
                <a:ext uri="{FF2B5EF4-FFF2-40B4-BE49-F238E27FC236}">
                  <a16:creationId xmlns:a16="http://schemas.microsoft.com/office/drawing/2014/main" id="{AE2EB504-F528-6EDD-F692-5A0FD1FB0FD1}"/>
                </a:ext>
              </a:extLst>
            </p:cNvPr>
            <p:cNvCxnSpPr>
              <a:cxnSpLocks/>
            </p:cNvCxnSpPr>
            <p:nvPr/>
          </p:nvCxnSpPr>
          <p:spPr>
            <a:xfrm>
              <a:off x="9590314" y="506503"/>
              <a:ext cx="0" cy="544606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817ADE-AE54-6BCD-5F88-22D80276D8C5}"/>
                </a:ext>
              </a:extLst>
            </p:cNvPr>
            <p:cNvCxnSpPr>
              <a:cxnSpLocks/>
            </p:cNvCxnSpPr>
            <p:nvPr/>
          </p:nvCxnSpPr>
          <p:spPr>
            <a:xfrm flipH="1">
              <a:off x="8871856" y="1999795"/>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F17446-6527-CE3B-935C-7B10A4A77A64}"/>
                </a:ext>
              </a:extLst>
            </p:cNvPr>
            <p:cNvCxnSpPr>
              <a:cxnSpLocks/>
            </p:cNvCxnSpPr>
            <p:nvPr/>
          </p:nvCxnSpPr>
          <p:spPr>
            <a:xfrm flipH="1">
              <a:off x="8871855" y="3425822"/>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42E65E1-8893-8825-4B08-F7A27CAC42B1}"/>
                </a:ext>
              </a:extLst>
            </p:cNvPr>
            <p:cNvCxnSpPr>
              <a:cxnSpLocks/>
            </p:cNvCxnSpPr>
            <p:nvPr/>
          </p:nvCxnSpPr>
          <p:spPr>
            <a:xfrm flipH="1">
              <a:off x="8839197" y="506503"/>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17558C9-E441-6AB7-2478-B5E8DE6945B0}"/>
                </a:ext>
              </a:extLst>
            </p:cNvPr>
            <p:cNvSpPr txBox="1"/>
            <p:nvPr/>
          </p:nvSpPr>
          <p:spPr>
            <a:xfrm>
              <a:off x="10276112" y="321837"/>
              <a:ext cx="851033" cy="369332"/>
            </a:xfrm>
            <a:prstGeom prst="rect">
              <a:avLst/>
            </a:prstGeom>
            <a:noFill/>
          </p:spPr>
          <p:txBody>
            <a:bodyPr wrap="square" rtlCol="0">
              <a:spAutoFit/>
            </a:bodyPr>
            <a:lstStyle/>
            <a:p>
              <a:r>
                <a:rPr lang="en-US" dirty="0"/>
                <a:t>2024</a:t>
              </a:r>
            </a:p>
          </p:txBody>
        </p:sp>
        <p:sp>
          <p:nvSpPr>
            <p:cNvPr id="57" name="TextBox 56">
              <a:extLst>
                <a:ext uri="{FF2B5EF4-FFF2-40B4-BE49-F238E27FC236}">
                  <a16:creationId xmlns:a16="http://schemas.microsoft.com/office/drawing/2014/main" id="{F004E69B-3034-9EA7-6B8C-8ABCDB23C804}"/>
                </a:ext>
              </a:extLst>
            </p:cNvPr>
            <p:cNvSpPr txBox="1"/>
            <p:nvPr/>
          </p:nvSpPr>
          <p:spPr>
            <a:xfrm>
              <a:off x="10332816" y="1816875"/>
              <a:ext cx="851033" cy="369332"/>
            </a:xfrm>
            <a:prstGeom prst="rect">
              <a:avLst/>
            </a:prstGeom>
            <a:noFill/>
          </p:spPr>
          <p:txBody>
            <a:bodyPr wrap="square" rtlCol="0">
              <a:spAutoFit/>
            </a:bodyPr>
            <a:lstStyle/>
            <a:p>
              <a:r>
                <a:rPr lang="en-US" dirty="0"/>
                <a:t>2025</a:t>
              </a:r>
            </a:p>
          </p:txBody>
        </p:sp>
        <p:sp>
          <p:nvSpPr>
            <p:cNvPr id="58" name="TextBox 57">
              <a:extLst>
                <a:ext uri="{FF2B5EF4-FFF2-40B4-BE49-F238E27FC236}">
                  <a16:creationId xmlns:a16="http://schemas.microsoft.com/office/drawing/2014/main" id="{B5B1F085-1309-51D5-03D3-43FF1E05A285}"/>
                </a:ext>
              </a:extLst>
            </p:cNvPr>
            <p:cNvSpPr txBox="1"/>
            <p:nvPr/>
          </p:nvSpPr>
          <p:spPr>
            <a:xfrm>
              <a:off x="10299829" y="3210388"/>
              <a:ext cx="851033" cy="369332"/>
            </a:xfrm>
            <a:prstGeom prst="rect">
              <a:avLst/>
            </a:prstGeom>
            <a:noFill/>
          </p:spPr>
          <p:txBody>
            <a:bodyPr wrap="square" rtlCol="0">
              <a:spAutoFit/>
            </a:bodyPr>
            <a:lstStyle/>
            <a:p>
              <a:r>
                <a:rPr lang="en-US" dirty="0"/>
                <a:t>2026</a:t>
              </a:r>
            </a:p>
          </p:txBody>
        </p:sp>
        <p:cxnSp>
          <p:nvCxnSpPr>
            <p:cNvPr id="59" name="Straight Connector 58">
              <a:extLst>
                <a:ext uri="{FF2B5EF4-FFF2-40B4-BE49-F238E27FC236}">
                  <a16:creationId xmlns:a16="http://schemas.microsoft.com/office/drawing/2014/main" id="{81E43BFC-85EC-613F-4144-94D43BA516DD}"/>
                </a:ext>
              </a:extLst>
            </p:cNvPr>
            <p:cNvCxnSpPr>
              <a:cxnSpLocks/>
            </p:cNvCxnSpPr>
            <p:nvPr/>
          </p:nvCxnSpPr>
          <p:spPr>
            <a:xfrm flipH="1">
              <a:off x="8847813" y="4801983"/>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E44221E-FCE4-55CF-E09C-2000351AB5C5}"/>
                </a:ext>
              </a:extLst>
            </p:cNvPr>
            <p:cNvSpPr txBox="1"/>
            <p:nvPr/>
          </p:nvSpPr>
          <p:spPr>
            <a:xfrm>
              <a:off x="10275787" y="4586549"/>
              <a:ext cx="851033" cy="369332"/>
            </a:xfrm>
            <a:prstGeom prst="rect">
              <a:avLst/>
            </a:prstGeom>
            <a:noFill/>
          </p:spPr>
          <p:txBody>
            <a:bodyPr wrap="square" rtlCol="0">
              <a:spAutoFit/>
            </a:bodyPr>
            <a:lstStyle/>
            <a:p>
              <a:r>
                <a:rPr lang="en-US" dirty="0"/>
                <a:t>2027</a:t>
              </a:r>
            </a:p>
          </p:txBody>
        </p:sp>
        <p:cxnSp>
          <p:nvCxnSpPr>
            <p:cNvPr id="61" name="Straight Connector 60">
              <a:extLst>
                <a:ext uri="{FF2B5EF4-FFF2-40B4-BE49-F238E27FC236}">
                  <a16:creationId xmlns:a16="http://schemas.microsoft.com/office/drawing/2014/main" id="{24756AD3-64C5-DE69-D91B-3B5A35665FBF}"/>
                </a:ext>
              </a:extLst>
            </p:cNvPr>
            <p:cNvCxnSpPr>
              <a:cxnSpLocks/>
            </p:cNvCxnSpPr>
            <p:nvPr/>
          </p:nvCxnSpPr>
          <p:spPr>
            <a:xfrm flipH="1">
              <a:off x="8965665" y="1466861"/>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F69B528-BAB2-56D9-D295-006FDB3978A2}"/>
                </a:ext>
              </a:extLst>
            </p:cNvPr>
            <p:cNvCxnSpPr>
              <a:cxnSpLocks/>
            </p:cNvCxnSpPr>
            <p:nvPr/>
          </p:nvCxnSpPr>
          <p:spPr>
            <a:xfrm flipH="1">
              <a:off x="8965665" y="1627933"/>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A00C3D-6F56-935F-D1F9-DDF4AAF63576}"/>
                </a:ext>
              </a:extLst>
            </p:cNvPr>
            <p:cNvCxnSpPr>
              <a:cxnSpLocks/>
            </p:cNvCxnSpPr>
            <p:nvPr/>
          </p:nvCxnSpPr>
          <p:spPr>
            <a:xfrm flipH="1">
              <a:off x="8965665" y="2359090"/>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1F67DA-9DD0-5DEC-C9ED-944426B8CD85}"/>
                </a:ext>
              </a:extLst>
            </p:cNvPr>
            <p:cNvCxnSpPr>
              <a:cxnSpLocks/>
            </p:cNvCxnSpPr>
            <p:nvPr/>
          </p:nvCxnSpPr>
          <p:spPr>
            <a:xfrm flipH="1">
              <a:off x="8965665" y="3060222"/>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2C5E22D-06AF-E12C-C9FF-E43EA1C2E6DC}"/>
                </a:ext>
              </a:extLst>
            </p:cNvPr>
            <p:cNvCxnSpPr>
              <a:cxnSpLocks/>
            </p:cNvCxnSpPr>
            <p:nvPr/>
          </p:nvCxnSpPr>
          <p:spPr>
            <a:xfrm flipH="1">
              <a:off x="8965665" y="3580149"/>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E1FE08E-E396-2490-0302-654B9121363D}"/>
                </a:ext>
              </a:extLst>
            </p:cNvPr>
            <p:cNvCxnSpPr>
              <a:cxnSpLocks/>
            </p:cNvCxnSpPr>
            <p:nvPr/>
          </p:nvCxnSpPr>
          <p:spPr>
            <a:xfrm flipH="1">
              <a:off x="8965665" y="3876013"/>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BFA277-214A-2299-F0BC-C08EB96EB319}"/>
                </a:ext>
              </a:extLst>
            </p:cNvPr>
            <p:cNvCxnSpPr>
              <a:cxnSpLocks/>
            </p:cNvCxnSpPr>
            <p:nvPr/>
          </p:nvCxnSpPr>
          <p:spPr>
            <a:xfrm flipH="1">
              <a:off x="8965665" y="4613699"/>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BE01D5F-1E05-79F5-D0CE-E56792475B9B}"/>
                </a:ext>
              </a:extLst>
            </p:cNvPr>
            <p:cNvCxnSpPr>
              <a:cxnSpLocks/>
            </p:cNvCxnSpPr>
            <p:nvPr/>
          </p:nvCxnSpPr>
          <p:spPr>
            <a:xfrm flipH="1">
              <a:off x="8817591" y="5927772"/>
              <a:ext cx="143691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F1AC170-0E42-08D5-2909-7B52BE649352}"/>
                </a:ext>
              </a:extLst>
            </p:cNvPr>
            <p:cNvCxnSpPr>
              <a:cxnSpLocks/>
            </p:cNvCxnSpPr>
            <p:nvPr/>
          </p:nvCxnSpPr>
          <p:spPr>
            <a:xfrm flipH="1">
              <a:off x="8965665" y="2627604"/>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584B018-8DDE-49A8-72BA-C073CD6BCD81}"/>
                </a:ext>
              </a:extLst>
            </p:cNvPr>
            <p:cNvCxnSpPr>
              <a:cxnSpLocks/>
            </p:cNvCxnSpPr>
            <p:nvPr/>
          </p:nvCxnSpPr>
          <p:spPr>
            <a:xfrm flipH="1">
              <a:off x="8965665" y="1546290"/>
              <a:ext cx="1249297"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 name="Title 1">
            <a:extLst>
              <a:ext uri="{FF2B5EF4-FFF2-40B4-BE49-F238E27FC236}">
                <a16:creationId xmlns:a16="http://schemas.microsoft.com/office/drawing/2014/main" id="{6D51A8BD-2973-B933-CBBD-0C6C98525721}"/>
              </a:ext>
            </a:extLst>
          </p:cNvPr>
          <p:cNvSpPr txBox="1">
            <a:spLocks/>
          </p:cNvSpPr>
          <p:nvPr/>
        </p:nvSpPr>
        <p:spPr>
          <a:xfrm>
            <a:off x="837952" y="774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Tentative Project Schedule</a:t>
            </a:r>
            <a:endParaRPr lang="en-US" b="1" dirty="0"/>
          </a:p>
        </p:txBody>
      </p:sp>
    </p:spTree>
    <p:extLst>
      <p:ext uri="{BB962C8B-B14F-4D97-AF65-F5344CB8AC3E}">
        <p14:creationId xmlns:p14="http://schemas.microsoft.com/office/powerpoint/2010/main" val="1495516212"/>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183B-D6B3-F665-740F-9D6467D7DFA0}"/>
              </a:ext>
            </a:extLst>
          </p:cNvPr>
          <p:cNvSpPr>
            <a:spLocks noGrp="1"/>
          </p:cNvSpPr>
          <p:nvPr>
            <p:ph type="title"/>
          </p:nvPr>
        </p:nvSpPr>
        <p:spPr/>
        <p:txBody>
          <a:bodyPr/>
          <a:lstStyle/>
          <a:p>
            <a:r>
              <a:rPr lang="en-US" b="1" dirty="0"/>
              <a:t>WI DNR – Clean Water Fund Loan Program</a:t>
            </a:r>
          </a:p>
        </p:txBody>
      </p:sp>
      <p:sp>
        <p:nvSpPr>
          <p:cNvPr id="3" name="Content Placeholder 2">
            <a:extLst>
              <a:ext uri="{FF2B5EF4-FFF2-40B4-BE49-F238E27FC236}">
                <a16:creationId xmlns:a16="http://schemas.microsoft.com/office/drawing/2014/main" id="{84B3BE7D-C046-D136-D65C-8EB736A016E4}"/>
              </a:ext>
            </a:extLst>
          </p:cNvPr>
          <p:cNvSpPr>
            <a:spLocks noGrp="1"/>
          </p:cNvSpPr>
          <p:nvPr>
            <p:ph idx="1"/>
          </p:nvPr>
        </p:nvSpPr>
        <p:spPr>
          <a:xfrm>
            <a:off x="439284" y="1690688"/>
            <a:ext cx="9324766" cy="4486275"/>
          </a:xfrm>
        </p:spPr>
        <p:txBody>
          <a:bodyPr>
            <a:normAutofit lnSpcReduction="10000"/>
          </a:bodyPr>
          <a:lstStyle/>
          <a:p>
            <a:r>
              <a:rPr lang="en-US" dirty="0"/>
              <a:t>Revolving fund loan program the provides reduced market rate loans and Principal Forgiveness.</a:t>
            </a:r>
          </a:p>
          <a:p>
            <a:r>
              <a:rPr lang="en-US" dirty="0"/>
              <a:t>Loan rates range from 0% to 55% of the published market rate.</a:t>
            </a:r>
          </a:p>
          <a:p>
            <a:r>
              <a:rPr lang="en-US" dirty="0"/>
              <a:t>Principal forgiveness and reduced market rate loans based on:</a:t>
            </a:r>
          </a:p>
          <a:p>
            <a:pPr lvl="1"/>
            <a:r>
              <a:rPr lang="en-US" dirty="0"/>
              <a:t>Community Median Household Income</a:t>
            </a:r>
          </a:p>
          <a:p>
            <a:pPr lvl="1"/>
            <a:r>
              <a:rPr lang="en-US" dirty="0"/>
              <a:t>Population/Population Trends</a:t>
            </a:r>
          </a:p>
          <a:p>
            <a:pPr lvl="1"/>
            <a:r>
              <a:rPr lang="en-US" dirty="0"/>
              <a:t>Unemployment Rate</a:t>
            </a:r>
          </a:p>
          <a:p>
            <a:pPr lvl="1"/>
            <a:r>
              <a:rPr lang="en-US" dirty="0"/>
              <a:t>Other factors </a:t>
            </a:r>
          </a:p>
          <a:p>
            <a:r>
              <a:rPr lang="en-US" dirty="0"/>
              <a:t>Repayment periods of 20 or 30 years.</a:t>
            </a:r>
          </a:p>
        </p:txBody>
      </p:sp>
      <p:pic>
        <p:nvPicPr>
          <p:cNvPr id="4" name="Content Placeholder 5" descr="A picture containing background pattern&#10;&#10;Description automatically generated">
            <a:extLst>
              <a:ext uri="{FF2B5EF4-FFF2-40B4-BE49-F238E27FC236}">
                <a16:creationId xmlns:a16="http://schemas.microsoft.com/office/drawing/2014/main" id="{94F3E351-62EC-D595-97D0-FA8FD476F3AC}"/>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32E5D93-7085-867E-5DF8-F6742C963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351900B0-8E23-B3DE-13C7-5EC7E12CC94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pic>
        <p:nvPicPr>
          <p:cNvPr id="10" name="Picture 9" descr="A logo with a letter w and three trees&#10;&#10;Description automatically generated with medium confidence">
            <a:extLst>
              <a:ext uri="{FF2B5EF4-FFF2-40B4-BE49-F238E27FC236}">
                <a16:creationId xmlns:a16="http://schemas.microsoft.com/office/drawing/2014/main" id="{FE9C2C20-15B1-FFFC-5CA4-C6CDFE7600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8799" y="1982892"/>
            <a:ext cx="2548647" cy="2548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373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183B-D6B3-F665-740F-9D6467D7DFA0}"/>
              </a:ext>
            </a:extLst>
          </p:cNvPr>
          <p:cNvSpPr>
            <a:spLocks noGrp="1"/>
          </p:cNvSpPr>
          <p:nvPr>
            <p:ph type="title"/>
          </p:nvPr>
        </p:nvSpPr>
        <p:spPr/>
        <p:txBody>
          <a:bodyPr/>
          <a:lstStyle/>
          <a:p>
            <a:r>
              <a:rPr lang="en-US" b="1" dirty="0"/>
              <a:t>Community Development Block Grant (CDBG) Requirements</a:t>
            </a:r>
          </a:p>
        </p:txBody>
      </p:sp>
      <p:sp>
        <p:nvSpPr>
          <p:cNvPr id="3" name="Content Placeholder 2">
            <a:extLst>
              <a:ext uri="{FF2B5EF4-FFF2-40B4-BE49-F238E27FC236}">
                <a16:creationId xmlns:a16="http://schemas.microsoft.com/office/drawing/2014/main" id="{84B3BE7D-C046-D136-D65C-8EB736A016E4}"/>
              </a:ext>
            </a:extLst>
          </p:cNvPr>
          <p:cNvSpPr>
            <a:spLocks noGrp="1"/>
          </p:cNvSpPr>
          <p:nvPr>
            <p:ph idx="1"/>
          </p:nvPr>
        </p:nvSpPr>
        <p:spPr>
          <a:xfrm>
            <a:off x="3697647" y="1646621"/>
            <a:ext cx="8416484" cy="4351338"/>
          </a:xfrm>
        </p:spPr>
        <p:txBody>
          <a:bodyPr>
            <a:normAutofit lnSpcReduction="10000"/>
          </a:bodyPr>
          <a:lstStyle/>
          <a:p>
            <a:r>
              <a:rPr lang="en-US" dirty="0"/>
              <a:t>Up to $1,000,000 provided for community projects.</a:t>
            </a:r>
          </a:p>
          <a:p>
            <a:r>
              <a:rPr lang="en-US" dirty="0"/>
              <a:t>Environmental must be completed prior to application.</a:t>
            </a:r>
          </a:p>
          <a:p>
            <a:r>
              <a:rPr lang="en-US" dirty="0"/>
              <a:t>Biddable plans and specifications must be submitted with application package.</a:t>
            </a:r>
          </a:p>
          <a:p>
            <a:r>
              <a:rPr lang="en-US" dirty="0"/>
              <a:t>Applicant must hold a public hearing on the proposed use of CDBG funds.</a:t>
            </a:r>
          </a:p>
          <a:p>
            <a:r>
              <a:rPr lang="en-US" dirty="0"/>
              <a:t>Project fund must be used to benefit disadvantaged communities.</a:t>
            </a:r>
            <a:endParaRPr lang="en-US" b="1" dirty="0"/>
          </a:p>
          <a:p>
            <a:pPr lvl="1"/>
            <a:r>
              <a:rPr lang="en-US" b="1" dirty="0"/>
              <a:t>Income survey must be completed if the area has not been fully classified by the US Census.</a:t>
            </a:r>
          </a:p>
        </p:txBody>
      </p:sp>
      <p:pic>
        <p:nvPicPr>
          <p:cNvPr id="4" name="Content Placeholder 5" descr="A picture containing background pattern&#10;&#10;Description automatically generated">
            <a:extLst>
              <a:ext uri="{FF2B5EF4-FFF2-40B4-BE49-F238E27FC236}">
                <a16:creationId xmlns:a16="http://schemas.microsoft.com/office/drawing/2014/main" id="{94F3E351-62EC-D595-97D0-FA8FD476F3AC}"/>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32E5D93-7085-867E-5DF8-F6742C963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351900B0-8E23-B3DE-13C7-5EC7E12CC94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grpSp>
        <p:nvGrpSpPr>
          <p:cNvPr id="23" name="Group 22">
            <a:extLst>
              <a:ext uri="{FF2B5EF4-FFF2-40B4-BE49-F238E27FC236}">
                <a16:creationId xmlns:a16="http://schemas.microsoft.com/office/drawing/2014/main" id="{00F042C3-368E-53B1-209C-D624F0A03FC1}"/>
              </a:ext>
            </a:extLst>
          </p:cNvPr>
          <p:cNvGrpSpPr/>
          <p:nvPr/>
        </p:nvGrpSpPr>
        <p:grpSpPr>
          <a:xfrm>
            <a:off x="367508" y="1826658"/>
            <a:ext cx="2840837" cy="2465098"/>
            <a:chOff x="972585" y="2196451"/>
            <a:chExt cx="2840837" cy="2465098"/>
          </a:xfrm>
        </p:grpSpPr>
        <p:sp>
          <p:nvSpPr>
            <p:cNvPr id="15" name="Rectangle: Rounded Corners 14">
              <a:extLst>
                <a:ext uri="{FF2B5EF4-FFF2-40B4-BE49-F238E27FC236}">
                  <a16:creationId xmlns:a16="http://schemas.microsoft.com/office/drawing/2014/main" id="{38346621-992E-33A6-DC9D-D2DA79C95BE4}"/>
                </a:ext>
              </a:extLst>
            </p:cNvPr>
            <p:cNvSpPr/>
            <p:nvPr/>
          </p:nvSpPr>
          <p:spPr>
            <a:xfrm>
              <a:off x="1383880" y="2196451"/>
              <a:ext cx="2031932" cy="7093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dirty="0"/>
                <a:t>                U.S. Department of</a:t>
              </a:r>
            </a:p>
            <a:p>
              <a:r>
                <a:rPr lang="en-US" sz="1200" dirty="0"/>
                <a:t>                Housing and Urban          </a:t>
              </a:r>
              <a:br>
                <a:rPr lang="en-US" sz="1200" dirty="0"/>
              </a:br>
              <a:r>
                <a:rPr lang="en-US" sz="1200" dirty="0"/>
                <a:t>                Development </a:t>
              </a:r>
            </a:p>
          </p:txBody>
        </p:sp>
        <p:sp>
          <p:nvSpPr>
            <p:cNvPr id="16" name="Arrow: Curved Left 15">
              <a:extLst>
                <a:ext uri="{FF2B5EF4-FFF2-40B4-BE49-F238E27FC236}">
                  <a16:creationId xmlns:a16="http://schemas.microsoft.com/office/drawing/2014/main" id="{1A26E162-F8C0-E67B-2A1A-1BF3354AEB40}"/>
                </a:ext>
              </a:extLst>
            </p:cNvPr>
            <p:cNvSpPr/>
            <p:nvPr/>
          </p:nvSpPr>
          <p:spPr>
            <a:xfrm>
              <a:off x="3505851" y="3712442"/>
              <a:ext cx="307571" cy="540327"/>
            </a:xfrm>
            <a:prstGeom prst="curved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Arrow: Curved Right 16">
              <a:extLst>
                <a:ext uri="{FF2B5EF4-FFF2-40B4-BE49-F238E27FC236}">
                  <a16:creationId xmlns:a16="http://schemas.microsoft.com/office/drawing/2014/main" id="{BF21DEE8-6999-DE7E-D9A8-EC9D8E1D6471}"/>
                </a:ext>
              </a:extLst>
            </p:cNvPr>
            <p:cNvSpPr/>
            <p:nvPr/>
          </p:nvSpPr>
          <p:spPr>
            <a:xfrm>
              <a:off x="972585" y="2903816"/>
              <a:ext cx="336875" cy="540327"/>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18" name="Picture 17">
              <a:extLst>
                <a:ext uri="{FF2B5EF4-FFF2-40B4-BE49-F238E27FC236}">
                  <a16:creationId xmlns:a16="http://schemas.microsoft.com/office/drawing/2014/main" id="{1C6918AF-BFCB-D51D-CAB8-83AAA40EDF17}"/>
                </a:ext>
              </a:extLst>
            </p:cNvPr>
            <p:cNvPicPr>
              <a:picLocks noChangeAspect="1"/>
            </p:cNvPicPr>
            <p:nvPr/>
          </p:nvPicPr>
          <p:blipFill>
            <a:blip r:embed="rId6"/>
            <a:stretch>
              <a:fillRect/>
            </a:stretch>
          </p:blipFill>
          <p:spPr>
            <a:xfrm>
              <a:off x="1430272" y="2265105"/>
              <a:ext cx="572994" cy="572052"/>
            </a:xfrm>
            <a:prstGeom prst="rect">
              <a:avLst/>
            </a:prstGeom>
          </p:spPr>
        </p:pic>
        <p:sp>
          <p:nvSpPr>
            <p:cNvPr id="19" name="Rectangle: Rounded Corners 18">
              <a:extLst>
                <a:ext uri="{FF2B5EF4-FFF2-40B4-BE49-F238E27FC236}">
                  <a16:creationId xmlns:a16="http://schemas.microsoft.com/office/drawing/2014/main" id="{EADC4443-B6F8-E895-3FF5-D12A4D044F89}"/>
                </a:ext>
              </a:extLst>
            </p:cNvPr>
            <p:cNvSpPr/>
            <p:nvPr/>
          </p:nvSpPr>
          <p:spPr>
            <a:xfrm>
              <a:off x="1370716" y="3074320"/>
              <a:ext cx="2031932" cy="7093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dirty="0"/>
                <a:t>                 Wisconsin       </a:t>
              </a:r>
              <a:br>
                <a:rPr lang="en-US" sz="1200" dirty="0"/>
              </a:br>
              <a:r>
                <a:rPr lang="en-US" sz="1200" dirty="0"/>
                <a:t>                 Department of</a:t>
              </a:r>
              <a:br>
                <a:rPr lang="en-US" sz="1200" dirty="0"/>
              </a:br>
              <a:r>
                <a:rPr lang="en-US" sz="1200" dirty="0"/>
                <a:t>                 Administration </a:t>
              </a:r>
            </a:p>
          </p:txBody>
        </p:sp>
        <p:sp>
          <p:nvSpPr>
            <p:cNvPr id="20" name="Rectangle: Rounded Corners 19">
              <a:extLst>
                <a:ext uri="{FF2B5EF4-FFF2-40B4-BE49-F238E27FC236}">
                  <a16:creationId xmlns:a16="http://schemas.microsoft.com/office/drawing/2014/main" id="{9B9043B8-581A-20A6-1BE1-ED18900D7172}"/>
                </a:ext>
              </a:extLst>
            </p:cNvPr>
            <p:cNvSpPr/>
            <p:nvPr/>
          </p:nvSpPr>
          <p:spPr>
            <a:xfrm>
              <a:off x="1383880" y="3952189"/>
              <a:ext cx="2031932" cy="7093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   Wisconsin </a:t>
              </a:r>
              <a:br>
                <a:rPr lang="en-US" sz="1200" dirty="0"/>
              </a:br>
              <a:r>
                <a:rPr lang="en-US" sz="1200" dirty="0"/>
                <a:t>         Communities</a:t>
              </a:r>
            </a:p>
          </p:txBody>
        </p:sp>
        <p:pic>
          <p:nvPicPr>
            <p:cNvPr id="21" name="Picture 20">
              <a:extLst>
                <a:ext uri="{FF2B5EF4-FFF2-40B4-BE49-F238E27FC236}">
                  <a16:creationId xmlns:a16="http://schemas.microsoft.com/office/drawing/2014/main" id="{23F124C4-DD76-28EA-4295-6C12177AD0C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p:blipFill>
          <p:spPr>
            <a:xfrm>
              <a:off x="1471347" y="3993931"/>
              <a:ext cx="531920" cy="569915"/>
            </a:xfrm>
            <a:prstGeom prst="rect">
              <a:avLst/>
            </a:prstGeom>
            <a:noFill/>
            <a:ln>
              <a:noFill/>
            </a:ln>
          </p:spPr>
        </p:pic>
        <p:pic>
          <p:nvPicPr>
            <p:cNvPr id="22" name="Picture 21">
              <a:extLst>
                <a:ext uri="{FF2B5EF4-FFF2-40B4-BE49-F238E27FC236}">
                  <a16:creationId xmlns:a16="http://schemas.microsoft.com/office/drawing/2014/main" id="{9ECB6538-6173-334B-1338-3BAD7ECA26D5}"/>
                </a:ext>
              </a:extLst>
            </p:cNvPr>
            <p:cNvPicPr>
              <a:picLocks noChangeAspect="1"/>
            </p:cNvPicPr>
            <p:nvPr/>
          </p:nvPicPr>
          <p:blipFill>
            <a:blip r:embed="rId9"/>
            <a:stretch>
              <a:fillRect/>
            </a:stretch>
          </p:blipFill>
          <p:spPr>
            <a:xfrm>
              <a:off x="1476187" y="3151754"/>
              <a:ext cx="530283" cy="530283"/>
            </a:xfrm>
            <a:prstGeom prst="rect">
              <a:avLst/>
            </a:prstGeom>
          </p:spPr>
        </p:pic>
      </p:grpSp>
      <p:pic>
        <p:nvPicPr>
          <p:cNvPr id="25" name="Picture 24" descr="A logo for a company&#10;&#10;Description automatically generated">
            <a:extLst>
              <a:ext uri="{FF2B5EF4-FFF2-40B4-BE49-F238E27FC236}">
                <a16:creationId xmlns:a16="http://schemas.microsoft.com/office/drawing/2014/main" id="{3B70C602-2CA1-5BE8-425C-72F5C52212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625" y="4501664"/>
            <a:ext cx="3143960" cy="1458994"/>
          </a:xfrm>
          <a:prstGeom prst="rect">
            <a:avLst/>
          </a:prstGeom>
        </p:spPr>
      </p:pic>
    </p:spTree>
    <p:extLst>
      <p:ext uri="{BB962C8B-B14F-4D97-AF65-F5344CB8AC3E}">
        <p14:creationId xmlns:p14="http://schemas.microsoft.com/office/powerpoint/2010/main" val="3330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07B2-70B8-F2AF-E098-1BD28BF2E44B}"/>
              </a:ext>
            </a:extLst>
          </p:cNvPr>
          <p:cNvSpPr>
            <a:spLocks noGrp="1"/>
          </p:cNvSpPr>
          <p:nvPr>
            <p:ph type="title"/>
          </p:nvPr>
        </p:nvSpPr>
        <p:spPr>
          <a:xfrm>
            <a:off x="837951" y="51137"/>
            <a:ext cx="10515600" cy="1325563"/>
          </a:xfrm>
        </p:spPr>
        <p:txBody>
          <a:bodyPr/>
          <a:lstStyle/>
          <a:p>
            <a:r>
              <a:rPr lang="en-US" b="1" dirty="0"/>
              <a:t>Agenda</a:t>
            </a:r>
          </a:p>
        </p:txBody>
      </p:sp>
      <p:sp>
        <p:nvSpPr>
          <p:cNvPr id="3" name="Content Placeholder 2">
            <a:extLst>
              <a:ext uri="{FF2B5EF4-FFF2-40B4-BE49-F238E27FC236}">
                <a16:creationId xmlns:a16="http://schemas.microsoft.com/office/drawing/2014/main" id="{AFF830D9-E31F-C06E-6A9A-96CBBB28DE84}"/>
              </a:ext>
            </a:extLst>
          </p:cNvPr>
          <p:cNvSpPr>
            <a:spLocks noGrp="1"/>
          </p:cNvSpPr>
          <p:nvPr>
            <p:ph idx="1"/>
          </p:nvPr>
        </p:nvSpPr>
        <p:spPr>
          <a:xfrm>
            <a:off x="6785722" y="909284"/>
            <a:ext cx="5117461" cy="5293958"/>
          </a:xfrm>
        </p:spPr>
        <p:txBody>
          <a:bodyPr numCol="1">
            <a:normAutofit/>
          </a:bodyPr>
          <a:lstStyle/>
          <a:p>
            <a:r>
              <a:rPr lang="en-US" dirty="0"/>
              <a:t>Background</a:t>
            </a:r>
            <a:endParaRPr lang="en-US" sz="2000" dirty="0"/>
          </a:p>
          <a:p>
            <a:r>
              <a:rPr lang="en-US" dirty="0"/>
              <a:t>What’s the Problem?</a:t>
            </a:r>
          </a:p>
          <a:p>
            <a:r>
              <a:rPr lang="en-US" dirty="0"/>
              <a:t>Facility Planning Options</a:t>
            </a:r>
          </a:p>
          <a:p>
            <a:r>
              <a:rPr lang="en-US" dirty="0"/>
              <a:t>Alternatives Investigated  </a:t>
            </a:r>
          </a:p>
          <a:p>
            <a:r>
              <a:rPr lang="en-US" dirty="0"/>
              <a:t>Cost Estimation</a:t>
            </a:r>
          </a:p>
          <a:p>
            <a:r>
              <a:rPr lang="en-US" dirty="0"/>
              <a:t>Recommended Alternative</a:t>
            </a:r>
          </a:p>
          <a:p>
            <a:r>
              <a:rPr lang="en-US" dirty="0"/>
              <a:t>Funding</a:t>
            </a:r>
          </a:p>
          <a:p>
            <a:r>
              <a:rPr lang="en-US" dirty="0"/>
              <a:t>Income Survey</a:t>
            </a:r>
          </a:p>
          <a:p>
            <a:r>
              <a:rPr lang="en-US" dirty="0"/>
              <a:t>Schedule</a:t>
            </a:r>
          </a:p>
          <a:p>
            <a:r>
              <a:rPr lang="en-US" dirty="0"/>
              <a:t>Next Steps</a:t>
            </a:r>
          </a:p>
        </p:txBody>
      </p:sp>
      <p:pic>
        <p:nvPicPr>
          <p:cNvPr id="4" name="Content Placeholder 5" descr="A picture containing background pattern&#10;&#10;Description automatically generated">
            <a:extLst>
              <a:ext uri="{FF2B5EF4-FFF2-40B4-BE49-F238E27FC236}">
                <a16:creationId xmlns:a16="http://schemas.microsoft.com/office/drawing/2014/main" id="{FD8D4118-82C2-6EF8-305D-47E8868EB9EF}"/>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59B3475-7AC9-9CD1-617E-0CC29516E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83770160-588C-C972-B9A3-1B8B6DEF0C3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pic>
        <p:nvPicPr>
          <p:cNvPr id="2050" name="Picture 2" descr="Village of Wheeler, Dunn County Wisconsin">
            <a:extLst>
              <a:ext uri="{FF2B5EF4-FFF2-40B4-BE49-F238E27FC236}">
                <a16:creationId xmlns:a16="http://schemas.microsoft.com/office/drawing/2014/main" id="{C5FEB739-633D-4D84-EFBF-4363808F8D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17" y="1899889"/>
            <a:ext cx="5879690" cy="236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47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ackground pattern&#10;&#10;Description automatically generated">
            <a:extLst>
              <a:ext uri="{FF2B5EF4-FFF2-40B4-BE49-F238E27FC236}">
                <a16:creationId xmlns:a16="http://schemas.microsoft.com/office/drawing/2014/main" id="{AB40B51E-8788-18AE-254B-650705181A60}"/>
              </a:ext>
            </a:extLst>
          </p:cNvPr>
          <p:cNvPicPr>
            <a:picLocks noChangeAspect="1"/>
          </p:cNvPicPr>
          <p:nvPr/>
        </p:nvPicPr>
        <p:blipFill rotWithShape="1">
          <a:blip r:embed="rId3">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48672F86-0796-5ED0-45B5-81A0AB3CF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6249B8E5-10C7-FFFD-A9C1-E96841442EF4}"/>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11" name="Content Placeholder 2">
            <a:extLst>
              <a:ext uri="{FF2B5EF4-FFF2-40B4-BE49-F238E27FC236}">
                <a16:creationId xmlns:a16="http://schemas.microsoft.com/office/drawing/2014/main" id="{C2AF1CB1-34CE-4EF8-23BD-F48573DB12B4}"/>
              </a:ext>
            </a:extLst>
          </p:cNvPr>
          <p:cNvSpPr>
            <a:spLocks noGrp="1"/>
          </p:cNvSpPr>
          <p:nvPr>
            <p:ph idx="1"/>
          </p:nvPr>
        </p:nvSpPr>
        <p:spPr>
          <a:xfrm>
            <a:off x="838200" y="1724029"/>
            <a:ext cx="10515600" cy="4554855"/>
          </a:xfrm>
        </p:spPr>
        <p:txBody>
          <a:bodyPr>
            <a:normAutofit lnSpcReduction="10000"/>
          </a:bodyPr>
          <a:lstStyle/>
          <a:p>
            <a:r>
              <a:rPr lang="en-US" dirty="0"/>
              <a:t>To be eligible to apply for grant funding, a current estimate of incomes will need to be completed for residents that will utilize the WWTP.</a:t>
            </a:r>
          </a:p>
          <a:p>
            <a:r>
              <a:rPr lang="en-US" dirty="0"/>
              <a:t>A survey will be sent to a random sampling of residents residing in households that utilize WWTP services. Participation is voluntary and </a:t>
            </a:r>
            <a:r>
              <a:rPr lang="en-US" b="1" dirty="0"/>
              <a:t>very important; </a:t>
            </a:r>
            <a:r>
              <a:rPr lang="en-US" dirty="0"/>
              <a:t>however, the Sanitary District is required to get a high percentage of responses for the survey results to be valid and qualify the project for grant eligibility. </a:t>
            </a:r>
          </a:p>
          <a:p>
            <a:r>
              <a:rPr lang="en-US" dirty="0"/>
              <a:t>The survey will tentatively be sent to randomized recipients via mail on October 1, 2024, and will need to be completed by December 31, 2024. Responses requested within 30 days to assist in the funding process.</a:t>
            </a:r>
          </a:p>
        </p:txBody>
      </p:sp>
      <p:sp>
        <p:nvSpPr>
          <p:cNvPr id="12" name="Title 1">
            <a:extLst>
              <a:ext uri="{FF2B5EF4-FFF2-40B4-BE49-F238E27FC236}">
                <a16:creationId xmlns:a16="http://schemas.microsoft.com/office/drawing/2014/main" id="{81D717C6-431F-F2AA-9E39-A245119C896D}"/>
              </a:ext>
            </a:extLst>
          </p:cNvPr>
          <p:cNvSpPr>
            <a:spLocks noGrp="1"/>
          </p:cNvSpPr>
          <p:nvPr>
            <p:ph type="title"/>
          </p:nvPr>
        </p:nvSpPr>
        <p:spPr>
          <a:xfrm>
            <a:off x="838200" y="365125"/>
            <a:ext cx="10515600" cy="1325563"/>
          </a:xfrm>
        </p:spPr>
        <p:txBody>
          <a:bodyPr/>
          <a:lstStyle/>
          <a:p>
            <a:r>
              <a:rPr lang="en-US" b="1" dirty="0"/>
              <a:t>CDBG Funding – Survey Requirement for </a:t>
            </a:r>
            <a:br>
              <a:rPr lang="en-US" b="1" dirty="0"/>
            </a:br>
            <a:r>
              <a:rPr lang="en-US" b="1" dirty="0"/>
              <a:t>Grant Eligibility</a:t>
            </a:r>
          </a:p>
        </p:txBody>
      </p:sp>
    </p:spTree>
    <p:extLst>
      <p:ext uri="{BB962C8B-B14F-4D97-AF65-F5344CB8AC3E}">
        <p14:creationId xmlns:p14="http://schemas.microsoft.com/office/powerpoint/2010/main" val="3003833344"/>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F332826-345D-25A0-EF40-A266E835542D}"/>
              </a:ext>
            </a:extLst>
          </p:cNvPr>
          <p:cNvPicPr>
            <a:picLocks noChangeAspect="1"/>
          </p:cNvPicPr>
          <p:nvPr/>
        </p:nvPicPr>
        <p:blipFill rotWithShape="1">
          <a:blip r:embed="rId3"/>
          <a:srcRect t="11459"/>
          <a:stretch/>
        </p:blipFill>
        <p:spPr>
          <a:xfrm>
            <a:off x="7815" y="23445"/>
            <a:ext cx="12174072" cy="6752492"/>
          </a:xfrm>
          <a:prstGeom prst="rect">
            <a:avLst/>
          </a:prstGeom>
        </p:spPr>
      </p:pic>
      <p:pic>
        <p:nvPicPr>
          <p:cNvPr id="7" name="Picture 6" descr="Logo, company name&#10;&#10;Description automatically generated">
            <a:extLst>
              <a:ext uri="{FF2B5EF4-FFF2-40B4-BE49-F238E27FC236}">
                <a16:creationId xmlns:a16="http://schemas.microsoft.com/office/drawing/2014/main" id="{FBC5B7B3-B564-2CE7-A2E0-B5A70CCAA0C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Tree>
    <p:extLst>
      <p:ext uri="{BB962C8B-B14F-4D97-AF65-F5344CB8AC3E}">
        <p14:creationId xmlns:p14="http://schemas.microsoft.com/office/powerpoint/2010/main" val="463512842"/>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9EFE9F-5418-5EB5-D414-761DCA41CCAF}"/>
              </a:ext>
            </a:extLst>
          </p:cNvPr>
          <p:cNvSpPr txBox="1"/>
          <p:nvPr/>
        </p:nvSpPr>
        <p:spPr>
          <a:xfrm>
            <a:off x="1331493" y="612844"/>
            <a:ext cx="8566485" cy="5632311"/>
          </a:xfrm>
          <a:prstGeom prst="rect">
            <a:avLst/>
          </a:prstGeom>
          <a:noFill/>
        </p:spPr>
        <p:txBody>
          <a:bodyPr wrap="square">
            <a:spAutoFit/>
          </a:bodyPr>
          <a:lstStyle/>
          <a:p>
            <a:r>
              <a:rPr lang="en-US" sz="3600" dirty="0">
                <a:highlight>
                  <a:srgbClr val="FFFF00"/>
                </a:highlight>
              </a:rPr>
              <a:t>Village Board Meeting Immediately Following Public Hearing</a:t>
            </a:r>
          </a:p>
          <a:p>
            <a:r>
              <a:rPr lang="en-US" sz="3600" dirty="0">
                <a:highlight>
                  <a:srgbClr val="FFFF00"/>
                </a:highlight>
              </a:rPr>
              <a:t>1.	Call to order Monthly Village Board Meeting</a:t>
            </a:r>
          </a:p>
          <a:p>
            <a:r>
              <a:rPr lang="en-US" sz="3600" dirty="0">
                <a:highlight>
                  <a:srgbClr val="FFFF00"/>
                </a:highlight>
              </a:rPr>
              <a:t>2.	Proof of Posting</a:t>
            </a:r>
          </a:p>
          <a:p>
            <a:r>
              <a:rPr lang="en-US" sz="3600" dirty="0">
                <a:highlight>
                  <a:srgbClr val="FFFF00"/>
                </a:highlight>
              </a:rPr>
              <a:t>3.	Roll Call &amp; Audience in Attendance</a:t>
            </a:r>
          </a:p>
          <a:p>
            <a:r>
              <a:rPr lang="en-US" sz="3600" dirty="0">
                <a:highlight>
                  <a:srgbClr val="FFFF00"/>
                </a:highlight>
              </a:rPr>
              <a:t>4.	Review and Approval of:</a:t>
            </a:r>
          </a:p>
          <a:p>
            <a:r>
              <a:rPr lang="en-US" sz="3600" dirty="0">
                <a:highlight>
                  <a:srgbClr val="FFFF00"/>
                </a:highlight>
              </a:rPr>
              <a:t>a.	June 2025 Minutes</a:t>
            </a:r>
          </a:p>
          <a:p>
            <a:r>
              <a:rPr lang="en-US" sz="3600" dirty="0">
                <a:highlight>
                  <a:srgbClr val="FFFF00"/>
                </a:highlight>
              </a:rPr>
              <a:t>b.	Special Board Meeting Minutes</a:t>
            </a:r>
          </a:p>
          <a:p>
            <a:r>
              <a:rPr lang="en-US" sz="3600" dirty="0" err="1">
                <a:highlight>
                  <a:srgbClr val="FFFF00"/>
                </a:highlight>
              </a:rPr>
              <a:t>i</a:t>
            </a:r>
            <a:r>
              <a:rPr lang="en-US" sz="3600" dirty="0">
                <a:highlight>
                  <a:srgbClr val="FFFF00"/>
                </a:highlight>
              </a:rPr>
              <a:t>.	Action to Approve Minutes</a:t>
            </a:r>
          </a:p>
        </p:txBody>
      </p:sp>
    </p:spTree>
    <p:extLst>
      <p:ext uri="{BB962C8B-B14F-4D97-AF65-F5344CB8AC3E}">
        <p14:creationId xmlns:p14="http://schemas.microsoft.com/office/powerpoint/2010/main" val="1316569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366B85-0E99-F13B-1484-44734EBCE455}"/>
              </a:ext>
            </a:extLst>
          </p:cNvPr>
          <p:cNvSpPr txBox="1"/>
          <p:nvPr/>
        </p:nvSpPr>
        <p:spPr>
          <a:xfrm>
            <a:off x="545432" y="363915"/>
            <a:ext cx="11646568" cy="6494085"/>
          </a:xfrm>
          <a:prstGeom prst="rect">
            <a:avLst/>
          </a:prstGeom>
          <a:noFill/>
        </p:spPr>
        <p:txBody>
          <a:bodyPr wrap="square">
            <a:spAutoFit/>
          </a:bodyPr>
          <a:lstStyle/>
          <a:p>
            <a:r>
              <a:rPr lang="en-US" sz="3200" dirty="0"/>
              <a:t>Village of Wheeler</a:t>
            </a:r>
          </a:p>
          <a:p>
            <a:r>
              <a:rPr lang="en-US" sz="3200" dirty="0"/>
              <a:t>Minutes</a:t>
            </a:r>
          </a:p>
          <a:p>
            <a:r>
              <a:rPr lang="en-US" sz="3200" dirty="0"/>
              <a:t>June Board Meeting</a:t>
            </a:r>
          </a:p>
          <a:p>
            <a:r>
              <a:rPr lang="en-US" sz="3200" dirty="0"/>
              <a:t>May 28, 2025</a:t>
            </a:r>
          </a:p>
          <a:p>
            <a:r>
              <a:rPr lang="en-US" sz="3200" dirty="0"/>
              <a:t>1.	Called to order at 6:30 by President Hakanson</a:t>
            </a:r>
          </a:p>
          <a:p>
            <a:r>
              <a:rPr lang="en-US" sz="3200" dirty="0"/>
              <a:t>2.	Roll Call: Trustee Marten Present, Trustee Milune Present, President Hakanson Present.</a:t>
            </a:r>
          </a:p>
          <a:p>
            <a:r>
              <a:rPr lang="en-US" sz="3200" dirty="0"/>
              <a:t>3.	Attendance: Kevin Kolden, Tyler Hastings, Mercedes Koenig, Leanette Marten</a:t>
            </a:r>
          </a:p>
          <a:p>
            <a:r>
              <a:rPr lang="en-US" sz="3200" dirty="0"/>
              <a:t>4.	Proof of Posting Clerk Knutson stated meeting was posted at the Post Office, Village Hall and the Village website.</a:t>
            </a:r>
          </a:p>
          <a:p>
            <a:r>
              <a:rPr lang="en-US" sz="3200" dirty="0"/>
              <a:t>5.	May Minutes Motion to approve by Trustee Milune second Trustee Marten Ayes 3 opposed 0 motion carried.</a:t>
            </a:r>
          </a:p>
        </p:txBody>
      </p:sp>
    </p:spTree>
    <p:extLst>
      <p:ext uri="{BB962C8B-B14F-4D97-AF65-F5344CB8AC3E}">
        <p14:creationId xmlns:p14="http://schemas.microsoft.com/office/powerpoint/2010/main" val="1665949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52166F-EBA3-26FF-C43D-0361A4E1B044}"/>
              </a:ext>
            </a:extLst>
          </p:cNvPr>
          <p:cNvSpPr txBox="1"/>
          <p:nvPr/>
        </p:nvSpPr>
        <p:spPr>
          <a:xfrm>
            <a:off x="376989" y="144159"/>
            <a:ext cx="11438021" cy="6124754"/>
          </a:xfrm>
          <a:prstGeom prst="rect">
            <a:avLst/>
          </a:prstGeom>
          <a:noFill/>
        </p:spPr>
        <p:txBody>
          <a:bodyPr wrap="square">
            <a:spAutoFit/>
          </a:bodyPr>
          <a:lstStyle/>
          <a:p>
            <a:r>
              <a:rPr lang="en-US" sz="2800" dirty="0"/>
              <a:t>6.	Reports:</a:t>
            </a:r>
          </a:p>
          <a:p>
            <a:r>
              <a:rPr lang="en-US" sz="2800" dirty="0"/>
              <a:t>a.	Presidents: The Village received permission from the USDA to Proceed on the water projects, bid opening for raze order will be at special meeting June 3, 6:30. Court mistake on address of raze bidding delayed 10 days.</a:t>
            </a:r>
          </a:p>
          <a:p>
            <a:r>
              <a:rPr lang="en-US" sz="2800" dirty="0"/>
              <a:t>b.	Treasurer report see in packet</a:t>
            </a:r>
          </a:p>
          <a:p>
            <a:r>
              <a:rPr lang="en-US" sz="2800" dirty="0"/>
              <a:t>c.	Clerk report see in packet</a:t>
            </a:r>
          </a:p>
          <a:p>
            <a:r>
              <a:rPr lang="en-US" sz="2800" dirty="0"/>
              <a:t>d.	Public works: Reset pumps at well, spray fences perimeter for weeds, Rogers Plumbing working on the concession stand. Mowing grass, flushing hydrants. CCR REPORT OUT PSC REPORT</a:t>
            </a:r>
          </a:p>
          <a:p>
            <a:r>
              <a:rPr lang="en-US" sz="2800" dirty="0"/>
              <a:t>e.	Enforcement: Would also like to see Williams Trail, 223 Evergreen Dog warning notices</a:t>
            </a:r>
          </a:p>
          <a:p>
            <a:r>
              <a:rPr lang="en-US" sz="2800" dirty="0"/>
              <a:t>f.	Building inspector see attached. </a:t>
            </a:r>
          </a:p>
          <a:p>
            <a:r>
              <a:rPr lang="en-US" sz="2800" dirty="0"/>
              <a:t>Motion to accept reports Trustee Milune, second Trustee Marten Ayes 3 Motion carried</a:t>
            </a:r>
          </a:p>
        </p:txBody>
      </p:sp>
    </p:spTree>
    <p:extLst>
      <p:ext uri="{BB962C8B-B14F-4D97-AF65-F5344CB8AC3E}">
        <p14:creationId xmlns:p14="http://schemas.microsoft.com/office/powerpoint/2010/main" val="641821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FF0C74-2354-7FA1-69F8-EDC157E3CDD0}"/>
              </a:ext>
            </a:extLst>
          </p:cNvPr>
          <p:cNvSpPr txBox="1"/>
          <p:nvPr/>
        </p:nvSpPr>
        <p:spPr>
          <a:xfrm>
            <a:off x="609601" y="218489"/>
            <a:ext cx="10812378" cy="6124754"/>
          </a:xfrm>
          <a:prstGeom prst="rect">
            <a:avLst/>
          </a:prstGeom>
          <a:noFill/>
        </p:spPr>
        <p:txBody>
          <a:bodyPr wrap="square">
            <a:spAutoFit/>
          </a:bodyPr>
          <a:lstStyle/>
          <a:p>
            <a:r>
              <a:rPr lang="en-US" sz="2800" dirty="0"/>
              <a:t>7.	Old Business:</a:t>
            </a:r>
          </a:p>
          <a:p>
            <a:r>
              <a:rPr lang="en-US" sz="2800" dirty="0"/>
              <a:t>a.	Siding has been completed</a:t>
            </a:r>
          </a:p>
          <a:p>
            <a:r>
              <a:rPr lang="en-US" sz="2800" dirty="0"/>
              <a:t>b.	Raze order bid opening will by June 3, 2025, at 6:30</a:t>
            </a:r>
          </a:p>
          <a:p>
            <a:r>
              <a:rPr lang="en-US" sz="2800" dirty="0"/>
              <a:t>c.	Approve Pember construction bid on Water works $1,054,000.00 they were the sole bid Pember recommends accepting the sole bid contingent on USDA approval. Motion by President Hakanson to award contingently the water bid to Pember pending USDA approval. Second by Trustee Marten Roll Call Vote. Trustee Milune: Aye, President Hakanson Aye, Trustee Marten Aye, 3 Ayes 0 Nays motion carried.</a:t>
            </a:r>
          </a:p>
          <a:p>
            <a:r>
              <a:rPr lang="en-US" sz="2800" dirty="0"/>
              <a:t>d.	CBS2 also recommends putting the lift station our for bids to expedite the process. President Hakanson motion to bid out the lift station project second by Trustee Milune Roll call vote: Trustee Milune Aye, Trustee Marten Aye, President Hakanson Aye. Ayes 3 Nays 0 motion carried. </a:t>
            </a:r>
          </a:p>
        </p:txBody>
      </p:sp>
    </p:spTree>
    <p:extLst>
      <p:ext uri="{BB962C8B-B14F-4D97-AF65-F5344CB8AC3E}">
        <p14:creationId xmlns:p14="http://schemas.microsoft.com/office/powerpoint/2010/main" val="117952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456F5B-1902-0EF0-67BE-8E7A17C05DC1}"/>
              </a:ext>
            </a:extLst>
          </p:cNvPr>
          <p:cNvSpPr txBox="1"/>
          <p:nvPr/>
        </p:nvSpPr>
        <p:spPr>
          <a:xfrm>
            <a:off x="625641" y="1681007"/>
            <a:ext cx="10523621" cy="3970318"/>
          </a:xfrm>
          <a:prstGeom prst="rect">
            <a:avLst/>
          </a:prstGeom>
          <a:noFill/>
        </p:spPr>
        <p:txBody>
          <a:bodyPr wrap="square">
            <a:spAutoFit/>
          </a:bodyPr>
          <a:lstStyle/>
          <a:p>
            <a:r>
              <a:rPr lang="en-US" sz="2800" dirty="0"/>
              <a:t>8.	New business:</a:t>
            </a:r>
          </a:p>
          <a:p>
            <a:r>
              <a:rPr lang="en-US" sz="2800" dirty="0"/>
              <a:t>a.	Motion by Trustee Ryan second by President Hakanson to approve Tobacco and Vaping Licenses to :DG Market, </a:t>
            </a:r>
            <a:r>
              <a:rPr lang="en-US" sz="2800" dirty="0" err="1"/>
              <a:t>Bridgestop</a:t>
            </a:r>
            <a:r>
              <a:rPr lang="en-US" sz="2800" dirty="0"/>
              <a:t>; Issue gaming licenses to : Whistlestop café, 50 Yard Line, Road House 25; Dance License to: Whistlestop Café, 50 Yard Line, Road House 25; Class A liquor/beer license to </a:t>
            </a:r>
            <a:r>
              <a:rPr lang="en-US" sz="2800" dirty="0" err="1"/>
              <a:t>Bridgestop</a:t>
            </a:r>
            <a:r>
              <a:rPr lang="en-US" sz="2800" dirty="0"/>
              <a:t>; Class A Beer license to DG Market; Blass B liquor license to: Whistlestop café, 50 Yard Line Bar, Road House 25 and a temporary alcohol beverage license to the wheeler community Action Club Aug 1-3, 2025 Carried.</a:t>
            </a:r>
          </a:p>
        </p:txBody>
      </p:sp>
    </p:spTree>
    <p:extLst>
      <p:ext uri="{BB962C8B-B14F-4D97-AF65-F5344CB8AC3E}">
        <p14:creationId xmlns:p14="http://schemas.microsoft.com/office/powerpoint/2010/main" val="3751682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44DA81-FD7C-340E-9F47-33874E60F951}"/>
              </a:ext>
            </a:extLst>
          </p:cNvPr>
          <p:cNvSpPr txBox="1"/>
          <p:nvPr/>
        </p:nvSpPr>
        <p:spPr>
          <a:xfrm>
            <a:off x="393031" y="0"/>
            <a:ext cx="11405937" cy="6986528"/>
          </a:xfrm>
          <a:prstGeom prst="rect">
            <a:avLst/>
          </a:prstGeom>
          <a:noFill/>
        </p:spPr>
        <p:txBody>
          <a:bodyPr wrap="square">
            <a:spAutoFit/>
          </a:bodyPr>
          <a:lstStyle/>
          <a:p>
            <a:r>
              <a:rPr lang="en-US" sz="3200" dirty="0"/>
              <a:t>b.	Motion to issue operator’s licenses pending background checks to by President Hakanson second Trustee Marten: Morgan Main, Nicole sines-Anderson, Emilie Tuschl, Eugene Mewes, Jacqueline Mewes, Alicia Heitkamp, Justina Connell, Kimberly Lorentz, Suzanne Coombs, Kevin Kolden, Audrey Jamieson, Charles Turnblad, Brooke Briese, Amy Hall, Samuel </a:t>
            </a:r>
            <a:r>
              <a:rPr lang="en-US" sz="3200" dirty="0" err="1"/>
              <a:t>Gamblain</a:t>
            </a:r>
            <a:r>
              <a:rPr lang="en-US" sz="3200" dirty="0"/>
              <a:t>.  Motion carried.</a:t>
            </a:r>
          </a:p>
          <a:p>
            <a:r>
              <a:rPr lang="en-US" sz="3200" dirty="0"/>
              <a:t>c.	Consideration of heat AC unit for clerks’ office. Motion by Trustee Milune to purchase the PTAC unit from Amazon second Trustee marten motion carried. </a:t>
            </a:r>
          </a:p>
          <a:p>
            <a:r>
              <a:rPr lang="en-US" sz="3200" dirty="0"/>
              <a:t>d.	Consideration of replacing the Village truck Motion by Trustee Milune to accept the quote from Northtown Ford second by Trustee marten carried.</a:t>
            </a:r>
          </a:p>
          <a:p>
            <a:r>
              <a:rPr lang="en-US" sz="3200" dirty="0"/>
              <a:t>e.	No Public comments </a:t>
            </a:r>
          </a:p>
        </p:txBody>
      </p:sp>
    </p:spTree>
    <p:extLst>
      <p:ext uri="{BB962C8B-B14F-4D97-AF65-F5344CB8AC3E}">
        <p14:creationId xmlns:p14="http://schemas.microsoft.com/office/powerpoint/2010/main" val="1169775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C3F8A-11C9-EB66-F96D-85F82F3DE864}"/>
              </a:ext>
            </a:extLst>
          </p:cNvPr>
          <p:cNvSpPr txBox="1"/>
          <p:nvPr/>
        </p:nvSpPr>
        <p:spPr>
          <a:xfrm>
            <a:off x="1203158" y="2512004"/>
            <a:ext cx="9705474" cy="1815882"/>
          </a:xfrm>
          <a:prstGeom prst="rect">
            <a:avLst/>
          </a:prstGeom>
          <a:noFill/>
        </p:spPr>
        <p:txBody>
          <a:bodyPr wrap="square">
            <a:spAutoFit/>
          </a:bodyPr>
          <a:lstStyle/>
          <a:p>
            <a:r>
              <a:rPr lang="en-US" sz="2800" dirty="0"/>
              <a:t>9.	Motion to adjourn President Hakanson second Trustee Marten Motion carried meeting adjourned at 7:30 pm</a:t>
            </a:r>
          </a:p>
          <a:p>
            <a:r>
              <a:rPr lang="en-US" sz="2800" dirty="0"/>
              <a:t>Respectfully submitted: </a:t>
            </a:r>
          </a:p>
          <a:p>
            <a:r>
              <a:rPr lang="en-US" sz="2800" dirty="0"/>
              <a:t>Donald R. Knutson Clerk</a:t>
            </a:r>
          </a:p>
        </p:txBody>
      </p:sp>
    </p:spTree>
    <p:extLst>
      <p:ext uri="{BB962C8B-B14F-4D97-AF65-F5344CB8AC3E}">
        <p14:creationId xmlns:p14="http://schemas.microsoft.com/office/powerpoint/2010/main" val="840730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46ECC-D10C-5AC4-E674-499153ADBAAF}"/>
              </a:ext>
            </a:extLst>
          </p:cNvPr>
          <p:cNvSpPr txBox="1"/>
          <p:nvPr/>
        </p:nvSpPr>
        <p:spPr>
          <a:xfrm>
            <a:off x="577515" y="296013"/>
            <a:ext cx="11117179" cy="5632311"/>
          </a:xfrm>
          <a:prstGeom prst="rect">
            <a:avLst/>
          </a:prstGeom>
          <a:noFill/>
        </p:spPr>
        <p:txBody>
          <a:bodyPr wrap="square">
            <a:spAutoFit/>
          </a:bodyPr>
          <a:lstStyle/>
          <a:p>
            <a:r>
              <a:rPr lang="en-US" sz="2400" dirty="0"/>
              <a:t>Village of Wheeler Special Meeting</a:t>
            </a:r>
          </a:p>
          <a:p>
            <a:r>
              <a:rPr lang="en-US" sz="2400" dirty="0"/>
              <a:t>June 3, 2025, 6:30</a:t>
            </a:r>
          </a:p>
          <a:p>
            <a:r>
              <a:rPr lang="en-US" sz="2400" dirty="0"/>
              <a:t>Minutes</a:t>
            </a:r>
          </a:p>
          <a:p>
            <a:r>
              <a:rPr lang="en-US" sz="2400" dirty="0"/>
              <a:t>Meeting called to order at 6:30</a:t>
            </a:r>
          </a:p>
          <a:p>
            <a:r>
              <a:rPr lang="en-US" sz="2400" dirty="0"/>
              <a:t>Roll Call President Hakanson Present, Trustee Marten Present, Trustee Milune Present</a:t>
            </a:r>
          </a:p>
          <a:p>
            <a:r>
              <a:rPr lang="en-US" sz="2400" dirty="0"/>
              <a:t>Proof of Posting: posted at the Village Hall, Post Office and Village website</a:t>
            </a:r>
          </a:p>
          <a:p>
            <a:r>
              <a:rPr lang="en-US" sz="2400" dirty="0"/>
              <a:t>Opened Bid for razing the former laundromat grocery store:</a:t>
            </a:r>
          </a:p>
          <a:p>
            <a:r>
              <a:rPr lang="en-US" sz="2400" dirty="0"/>
              <a:t>A&amp;A transport $17,000.00 Rejected wrong building raze bid</a:t>
            </a:r>
          </a:p>
          <a:p>
            <a:r>
              <a:rPr lang="en-US" sz="2400" dirty="0"/>
              <a:t>Webb Excavating $22,500.00 awarded but bid was removed at request of Webb</a:t>
            </a:r>
          </a:p>
          <a:p>
            <a:r>
              <a:rPr lang="en-US" sz="2400" dirty="0"/>
              <a:t>Cormican Excavating $29,500.00 Awarded after Webbs request to remove bid.</a:t>
            </a:r>
          </a:p>
          <a:p>
            <a:r>
              <a:rPr lang="en-US" sz="2400" dirty="0"/>
              <a:t>Motion to accept Webb excavating’s bid by Trustee Milune second Trustee Ryan Motion carried. </a:t>
            </a:r>
          </a:p>
          <a:p>
            <a:r>
              <a:rPr lang="en-US" sz="2400" dirty="0"/>
              <a:t>Motion to adjourn President Hakanson second Trustee Marten Motion carried</a:t>
            </a:r>
          </a:p>
          <a:p>
            <a:r>
              <a:rPr lang="en-US" sz="2400" dirty="0"/>
              <a:t>Meeting adjourned at 6:42.</a:t>
            </a:r>
          </a:p>
          <a:p>
            <a:r>
              <a:rPr lang="en-US" sz="2400" dirty="0"/>
              <a:t>Respectfully submitted Robert Hakanson President.</a:t>
            </a:r>
          </a:p>
        </p:txBody>
      </p:sp>
    </p:spTree>
    <p:extLst>
      <p:ext uri="{BB962C8B-B14F-4D97-AF65-F5344CB8AC3E}">
        <p14:creationId xmlns:p14="http://schemas.microsoft.com/office/powerpoint/2010/main" val="245263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07B2-70B8-F2AF-E098-1BD28BF2E44B}"/>
              </a:ext>
            </a:extLst>
          </p:cNvPr>
          <p:cNvSpPr>
            <a:spLocks noGrp="1"/>
          </p:cNvSpPr>
          <p:nvPr>
            <p:ph type="title"/>
          </p:nvPr>
        </p:nvSpPr>
        <p:spPr>
          <a:xfrm>
            <a:off x="837951" y="51137"/>
            <a:ext cx="10515600" cy="1325563"/>
          </a:xfrm>
        </p:spPr>
        <p:txBody>
          <a:bodyPr/>
          <a:lstStyle/>
          <a:p>
            <a:r>
              <a:rPr lang="en-US" b="1" dirty="0"/>
              <a:t>Background</a:t>
            </a:r>
            <a:r>
              <a:rPr lang="en-US" dirty="0"/>
              <a:t> </a:t>
            </a:r>
          </a:p>
        </p:txBody>
      </p:sp>
      <p:pic>
        <p:nvPicPr>
          <p:cNvPr id="4" name="Content Placeholder 5" descr="A picture containing background pattern&#10;&#10;Description automatically generated">
            <a:extLst>
              <a:ext uri="{FF2B5EF4-FFF2-40B4-BE49-F238E27FC236}">
                <a16:creationId xmlns:a16="http://schemas.microsoft.com/office/drawing/2014/main" id="{FD8D4118-82C2-6EF8-305D-47E8868EB9EF}"/>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59B3475-7AC9-9CD1-617E-0CC29516E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83770160-588C-C972-B9A3-1B8B6DEF0C3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9" name="Content Placeholder 2">
            <a:extLst>
              <a:ext uri="{FF2B5EF4-FFF2-40B4-BE49-F238E27FC236}">
                <a16:creationId xmlns:a16="http://schemas.microsoft.com/office/drawing/2014/main" id="{CAB88413-1288-6AE9-DBA6-70650A600E51}"/>
              </a:ext>
            </a:extLst>
          </p:cNvPr>
          <p:cNvSpPr txBox="1">
            <a:spLocks/>
          </p:cNvSpPr>
          <p:nvPr/>
        </p:nvSpPr>
        <p:spPr>
          <a:xfrm>
            <a:off x="113275" y="1613272"/>
            <a:ext cx="5745376" cy="4172626"/>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Existing Facilities:</a:t>
            </a:r>
          </a:p>
          <a:p>
            <a:pPr lvl="1"/>
            <a:r>
              <a:rPr lang="en-US" sz="2800" dirty="0"/>
              <a:t>Gravity sewer converges at a single lift station before entering force main to WWTP</a:t>
            </a:r>
          </a:p>
          <a:p>
            <a:pPr lvl="1"/>
            <a:r>
              <a:rPr lang="en-US" sz="2800" dirty="0"/>
              <a:t>2 operating aerated ponds and settling ponds</a:t>
            </a:r>
          </a:p>
          <a:p>
            <a:pPr lvl="1"/>
            <a:r>
              <a:rPr lang="en-US" sz="2800" dirty="0"/>
              <a:t>Chemical dosing</a:t>
            </a:r>
          </a:p>
          <a:p>
            <a:pPr lvl="1"/>
            <a:r>
              <a:rPr lang="en-US" sz="2800" dirty="0"/>
              <a:t>UV disinfection</a:t>
            </a:r>
          </a:p>
          <a:p>
            <a:pPr lvl="1"/>
            <a:r>
              <a:rPr lang="en-US" sz="2800" dirty="0"/>
              <a:t>Optional absorption pond</a:t>
            </a:r>
          </a:p>
          <a:p>
            <a:pPr lvl="1"/>
            <a:r>
              <a:rPr lang="en-US" sz="2800" dirty="0"/>
              <a:t>Discharge to Hay River</a:t>
            </a:r>
          </a:p>
        </p:txBody>
      </p:sp>
      <p:sp>
        <p:nvSpPr>
          <p:cNvPr id="3" name="Rectangle 2">
            <a:extLst>
              <a:ext uri="{FF2B5EF4-FFF2-40B4-BE49-F238E27FC236}">
                <a16:creationId xmlns:a16="http://schemas.microsoft.com/office/drawing/2014/main" id="{B04F5C88-E38E-076E-256D-514CA976995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A satellite view of a city&#10;&#10;Description automatically generated">
            <a:extLst>
              <a:ext uri="{FF2B5EF4-FFF2-40B4-BE49-F238E27FC236}">
                <a16:creationId xmlns:a16="http://schemas.microsoft.com/office/drawing/2014/main" id="{2CB8EBE5-F731-7EAA-6BC7-FBBC563F55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8651" y="1243011"/>
            <a:ext cx="607695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5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ABEC80-B3D3-6EDE-89AF-6D9088F2FAE2}"/>
              </a:ext>
            </a:extLst>
          </p:cNvPr>
          <p:cNvSpPr txBox="1"/>
          <p:nvPr/>
        </p:nvSpPr>
        <p:spPr>
          <a:xfrm>
            <a:off x="417095" y="151179"/>
            <a:ext cx="11598442" cy="6555641"/>
          </a:xfrm>
          <a:prstGeom prst="rect">
            <a:avLst/>
          </a:prstGeom>
          <a:noFill/>
        </p:spPr>
        <p:txBody>
          <a:bodyPr wrap="square">
            <a:spAutoFit/>
          </a:bodyPr>
          <a:lstStyle/>
          <a:p>
            <a:r>
              <a:rPr lang="en-US" sz="2800" dirty="0"/>
              <a:t>Special Board Meeting</a:t>
            </a:r>
          </a:p>
          <a:p>
            <a:r>
              <a:rPr lang="en-US" sz="2800" dirty="0"/>
              <a:t>June 25, 2025</a:t>
            </a:r>
          </a:p>
          <a:p>
            <a:r>
              <a:rPr lang="en-US" sz="2800" dirty="0"/>
              <a:t>6:30 pm</a:t>
            </a:r>
          </a:p>
          <a:p>
            <a:r>
              <a:rPr lang="en-US" sz="2800" dirty="0"/>
              <a:t>Minutes</a:t>
            </a:r>
          </a:p>
          <a:p>
            <a:r>
              <a:rPr lang="en-US" sz="2800" dirty="0"/>
              <a:t>Call to Order 6:30 by President Hakanson</a:t>
            </a:r>
          </a:p>
          <a:p>
            <a:r>
              <a:rPr lang="en-US" sz="2800" dirty="0"/>
              <a:t>Roll call Trustee Milune Absent, Trustee Marten present, President Hakanson Present</a:t>
            </a:r>
          </a:p>
          <a:p>
            <a:r>
              <a:rPr lang="en-US" sz="2800" dirty="0"/>
              <a:t>Leanne Ralph Messenger</a:t>
            </a:r>
          </a:p>
          <a:p>
            <a:r>
              <a:rPr lang="en-US" sz="2800" dirty="0"/>
              <a:t>CMAR resolution 2025062501 Motion to approve Resolution 2025062501 Trustee Marten second President Hakanson Motion Carried.</a:t>
            </a:r>
          </a:p>
          <a:p>
            <a:r>
              <a:rPr lang="en-US" sz="2800" dirty="0"/>
              <a:t>Dairy State Bank resolution 2025062501 motion to approve resolution 2025062501 by President Hakanson second Trustee Marten motion carried Trustee Marten Aye, President Hakanson Aye Trustee Milune absent</a:t>
            </a:r>
          </a:p>
          <a:p>
            <a:r>
              <a:rPr lang="en-US" sz="2800" dirty="0"/>
              <a:t>Motion to approve bid from Pember for lift station $1,793,988.00 President Hakanson second Trustee Marten motion carried. </a:t>
            </a:r>
          </a:p>
        </p:txBody>
      </p:sp>
    </p:spTree>
    <p:extLst>
      <p:ext uri="{BB962C8B-B14F-4D97-AF65-F5344CB8AC3E}">
        <p14:creationId xmlns:p14="http://schemas.microsoft.com/office/powerpoint/2010/main" val="4279265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95A7B6-A0E3-77E8-6170-A3B8E84AC98D}"/>
              </a:ext>
            </a:extLst>
          </p:cNvPr>
          <p:cNvSpPr txBox="1"/>
          <p:nvPr/>
        </p:nvSpPr>
        <p:spPr>
          <a:xfrm>
            <a:off x="385010" y="151179"/>
            <a:ext cx="11421979" cy="6555641"/>
          </a:xfrm>
          <a:prstGeom prst="rect">
            <a:avLst/>
          </a:prstGeom>
          <a:noFill/>
        </p:spPr>
        <p:txBody>
          <a:bodyPr wrap="square">
            <a:spAutoFit/>
          </a:bodyPr>
          <a:lstStyle/>
          <a:p>
            <a:r>
              <a:rPr lang="en-US" sz="2800" dirty="0"/>
              <a:t>Motion to Adjourn into closed session by President Hakanson at 6:40 second by trustee Marten adjourned</a:t>
            </a:r>
          </a:p>
          <a:p>
            <a:r>
              <a:rPr lang="en-US" sz="2800" dirty="0"/>
              <a:t>Adjourned into closed session: pursuant to WI Statues 19.85(1 c )) considering employment, promotion, compensation, or performance evaluation data of any public employee over which the governmental body has jurisdiction.</a:t>
            </a:r>
          </a:p>
          <a:p>
            <a:endParaRPr lang="en-US" sz="2800" dirty="0"/>
          </a:p>
          <a:p>
            <a:r>
              <a:rPr lang="en-US" sz="2800" dirty="0"/>
              <a:t>Motion to go into open session by President Hakanson second by Trustee Marten motion carried in open session at 6:46</a:t>
            </a:r>
          </a:p>
          <a:p>
            <a:r>
              <a:rPr lang="en-US" sz="2800" dirty="0"/>
              <a:t>Motion by President Hakanson to offer $.50 raise to Rand Bates for higher licensing second by Trustee Marten motion carried. </a:t>
            </a:r>
          </a:p>
          <a:p>
            <a:r>
              <a:rPr lang="en-US" sz="2800" dirty="0"/>
              <a:t>Motion to adjourn by President Hakanson second by Trustee Marten carried</a:t>
            </a:r>
          </a:p>
          <a:p>
            <a:r>
              <a:rPr lang="en-US" sz="2800" dirty="0"/>
              <a:t>Meeting adjourned at 6:55</a:t>
            </a:r>
          </a:p>
          <a:p>
            <a:r>
              <a:rPr lang="en-US" sz="2800" dirty="0"/>
              <a:t>Respectfully submitted,</a:t>
            </a:r>
          </a:p>
          <a:p>
            <a:r>
              <a:rPr lang="en-US" sz="2800" dirty="0"/>
              <a:t>Donald R Knutson Clerk</a:t>
            </a:r>
          </a:p>
        </p:txBody>
      </p:sp>
    </p:spTree>
    <p:extLst>
      <p:ext uri="{BB962C8B-B14F-4D97-AF65-F5344CB8AC3E}">
        <p14:creationId xmlns:p14="http://schemas.microsoft.com/office/powerpoint/2010/main" val="3570511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B01EF-E2C0-E6BD-D6EC-8EBB9594829D}"/>
              </a:ext>
            </a:extLst>
          </p:cNvPr>
          <p:cNvSpPr txBox="1"/>
          <p:nvPr/>
        </p:nvSpPr>
        <p:spPr>
          <a:xfrm>
            <a:off x="1732547" y="387476"/>
            <a:ext cx="7507705" cy="5509200"/>
          </a:xfrm>
          <a:prstGeom prst="rect">
            <a:avLst/>
          </a:prstGeom>
          <a:noFill/>
        </p:spPr>
        <p:txBody>
          <a:bodyPr wrap="square">
            <a:spAutoFit/>
          </a:bodyPr>
          <a:lstStyle/>
          <a:p>
            <a:r>
              <a:rPr lang="en-US" sz="3200" dirty="0">
                <a:highlight>
                  <a:srgbClr val="FFFF00"/>
                </a:highlight>
              </a:rPr>
              <a:t>5.	Reports</a:t>
            </a:r>
          </a:p>
          <a:p>
            <a:r>
              <a:rPr lang="en-US" sz="3200" dirty="0">
                <a:highlight>
                  <a:srgbClr val="FFFF00"/>
                </a:highlight>
              </a:rPr>
              <a:t>a.	President</a:t>
            </a:r>
          </a:p>
          <a:p>
            <a:r>
              <a:rPr lang="en-US" sz="3200" dirty="0">
                <a:highlight>
                  <a:srgbClr val="FFFF00"/>
                </a:highlight>
              </a:rPr>
              <a:t>b.	Treasurer</a:t>
            </a:r>
          </a:p>
          <a:p>
            <a:r>
              <a:rPr lang="en-US" sz="3200" dirty="0">
                <a:highlight>
                  <a:srgbClr val="FFFF00"/>
                </a:highlight>
              </a:rPr>
              <a:t>c.	Clerk</a:t>
            </a:r>
          </a:p>
          <a:p>
            <a:r>
              <a:rPr lang="en-US" sz="3200" dirty="0">
                <a:highlight>
                  <a:srgbClr val="FFFF00"/>
                </a:highlight>
              </a:rPr>
              <a:t>d.	Public Works</a:t>
            </a:r>
          </a:p>
          <a:p>
            <a:r>
              <a:rPr lang="en-US" sz="3200" dirty="0">
                <a:highlight>
                  <a:srgbClr val="FFFF00"/>
                </a:highlight>
              </a:rPr>
              <a:t>e.	Enforcement</a:t>
            </a:r>
          </a:p>
          <a:p>
            <a:r>
              <a:rPr lang="en-US" sz="3200" dirty="0">
                <a:highlight>
                  <a:srgbClr val="FFFF00"/>
                </a:highlight>
              </a:rPr>
              <a:t>f.	Building Inspector</a:t>
            </a:r>
          </a:p>
          <a:p>
            <a:r>
              <a:rPr lang="en-US" sz="3200" dirty="0">
                <a:highlight>
                  <a:srgbClr val="FFFF00"/>
                </a:highlight>
              </a:rPr>
              <a:t>g.	Fire (if any)</a:t>
            </a:r>
          </a:p>
          <a:p>
            <a:r>
              <a:rPr lang="en-US" sz="3200" dirty="0">
                <a:highlight>
                  <a:srgbClr val="FFFF00"/>
                </a:highlight>
              </a:rPr>
              <a:t>h.	EMS (if any)</a:t>
            </a:r>
          </a:p>
          <a:p>
            <a:r>
              <a:rPr lang="en-US" sz="3200" dirty="0" err="1">
                <a:highlight>
                  <a:srgbClr val="FFFF00"/>
                </a:highlight>
              </a:rPr>
              <a:t>i</a:t>
            </a:r>
            <a:r>
              <a:rPr lang="en-US" sz="3200" dirty="0">
                <a:highlight>
                  <a:srgbClr val="FFFF00"/>
                </a:highlight>
              </a:rPr>
              <a:t>.	RU (if any)</a:t>
            </a:r>
          </a:p>
          <a:p>
            <a:r>
              <a:rPr lang="en-US" sz="3200" dirty="0" err="1">
                <a:highlight>
                  <a:srgbClr val="FFFF00"/>
                </a:highlight>
              </a:rPr>
              <a:t>i</a:t>
            </a:r>
            <a:r>
              <a:rPr lang="en-US" sz="3200" dirty="0">
                <a:highlight>
                  <a:srgbClr val="FFFF00"/>
                </a:highlight>
              </a:rPr>
              <a:t>.	Action to approve Reports</a:t>
            </a:r>
          </a:p>
        </p:txBody>
      </p:sp>
    </p:spTree>
    <p:extLst>
      <p:ext uri="{BB962C8B-B14F-4D97-AF65-F5344CB8AC3E}">
        <p14:creationId xmlns:p14="http://schemas.microsoft.com/office/powerpoint/2010/main" val="1177838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A18884-A585-3FE5-BCC7-168EBC450848}"/>
              </a:ext>
            </a:extLst>
          </p:cNvPr>
          <p:cNvSpPr txBox="1"/>
          <p:nvPr/>
        </p:nvSpPr>
        <p:spPr>
          <a:xfrm>
            <a:off x="465221" y="0"/>
            <a:ext cx="11261558" cy="5078313"/>
          </a:xfrm>
          <a:prstGeom prst="rect">
            <a:avLst/>
          </a:prstGeom>
          <a:noFill/>
        </p:spPr>
        <p:txBody>
          <a:bodyPr wrap="square">
            <a:spAutoFit/>
          </a:bodyPr>
          <a:lstStyle/>
          <a:p>
            <a:r>
              <a:rPr lang="en-US" dirty="0"/>
              <a:t>July 9 </a:t>
            </a:r>
            <a:r>
              <a:rPr lang="en-US" dirty="0" err="1"/>
              <a:t>Treasuers</a:t>
            </a:r>
            <a:r>
              <a:rPr lang="en-US" dirty="0"/>
              <a:t> Report	 				6/29-7/9/2025		</a:t>
            </a:r>
          </a:p>
          <a:p>
            <a:r>
              <a:rPr lang="en-US" dirty="0"/>
              <a:t>Acct	Date	</a:t>
            </a:r>
            <a:r>
              <a:rPr lang="en-US" dirty="0" err="1"/>
              <a:t>Tansaction</a:t>
            </a:r>
            <a:r>
              <a:rPr lang="en-US" dirty="0"/>
              <a:t>	 Beg Bal 	 Debit 	 Credit 	 Balance 	 mat date </a:t>
            </a:r>
          </a:p>
          <a:p>
            <a:r>
              <a:rPr lang="en-US" dirty="0"/>
              <a:t>CD Ind Sand			 $57,416.60 			 $57,416.60 	10/10/2026</a:t>
            </a:r>
          </a:p>
          <a:p>
            <a:r>
              <a:rPr lang="en-US" dirty="0"/>
              <a:t>CD Equip Repl Fund			 $3,263.83 			 $3,263.83 	1/15/2026</a:t>
            </a:r>
          </a:p>
          <a:p>
            <a:r>
              <a:rPr lang="en-US" dirty="0"/>
              <a:t>CDBG Const Acct			 $1,000.00 			 $1,000.00 	</a:t>
            </a:r>
          </a:p>
          <a:p>
            <a:r>
              <a:rPr lang="en-US" dirty="0"/>
              <a:t>General Acct	9-Jul	24/7		 $24.95 		 $37,298.93 	</a:t>
            </a:r>
          </a:p>
          <a:p>
            <a:r>
              <a:rPr lang="en-US" dirty="0"/>
              <a:t>	9-Jul	</a:t>
            </a:r>
            <a:r>
              <a:rPr lang="en-US" dirty="0" err="1"/>
              <a:t>c/n</a:t>
            </a:r>
            <a:r>
              <a:rPr lang="en-US" dirty="0"/>
              <a:t>		 $122.00 			</a:t>
            </a:r>
          </a:p>
          <a:p>
            <a:r>
              <a:rPr lang="en-US" dirty="0"/>
              <a:t>	9-Jul	</a:t>
            </a:r>
            <a:r>
              <a:rPr lang="en-US" dirty="0" err="1"/>
              <a:t>cintas</a:t>
            </a:r>
            <a:r>
              <a:rPr lang="en-US" dirty="0"/>
              <a:t>		 $71.00 			</a:t>
            </a:r>
          </a:p>
          <a:p>
            <a:r>
              <a:rPr lang="en-US" dirty="0"/>
              <a:t>	9-Jul	cc			 $89.87 		</a:t>
            </a:r>
          </a:p>
          <a:p>
            <a:r>
              <a:rPr lang="en-US" dirty="0"/>
              <a:t>	8-Jul	dep			 $2,904.32 		</a:t>
            </a:r>
          </a:p>
          <a:p>
            <a:r>
              <a:rPr lang="en-US" dirty="0"/>
              <a:t>	8-Jul	dep			 $380.00 		</a:t>
            </a:r>
          </a:p>
          <a:p>
            <a:r>
              <a:rPr lang="en-US" dirty="0"/>
              <a:t>	7-Jul	rob </a:t>
            </a:r>
            <a:r>
              <a:rPr lang="en-US" dirty="0" err="1"/>
              <a:t>hakanson</a:t>
            </a:r>
            <a:r>
              <a:rPr lang="en-US" dirty="0"/>
              <a:t>		 $1,532.93 			</a:t>
            </a:r>
          </a:p>
          <a:p>
            <a:r>
              <a:rPr lang="en-US" dirty="0"/>
              <a:t>	7-Jul	one source		 $71.21 			</a:t>
            </a:r>
          </a:p>
          <a:p>
            <a:r>
              <a:rPr lang="en-US" dirty="0"/>
              <a:t>	7-Jul	rand bates		 $1,750.34 			</a:t>
            </a:r>
          </a:p>
          <a:p>
            <a:r>
              <a:rPr lang="en-US" dirty="0"/>
              <a:t>	7-Jul	</a:t>
            </a:r>
            <a:r>
              <a:rPr lang="en-US" dirty="0" err="1"/>
              <a:t>donald</a:t>
            </a:r>
            <a:r>
              <a:rPr lang="en-US" dirty="0"/>
              <a:t> </a:t>
            </a:r>
            <a:r>
              <a:rPr lang="en-US" dirty="0" err="1"/>
              <a:t>knutson</a:t>
            </a:r>
            <a:r>
              <a:rPr lang="en-US" dirty="0"/>
              <a:t>		 $1,709.89 			</a:t>
            </a:r>
          </a:p>
          <a:p>
            <a:r>
              <a:rPr lang="en-US" dirty="0"/>
              <a:t>	7-Jul	state of </a:t>
            </a:r>
            <a:r>
              <a:rPr lang="en-US" dirty="0" err="1"/>
              <a:t>wi</a:t>
            </a:r>
            <a:r>
              <a:rPr lang="en-US" dirty="0"/>
              <a:t> transport aid			 $2,700.61 		</a:t>
            </a:r>
          </a:p>
          <a:p>
            <a:r>
              <a:rPr lang="en-US" dirty="0"/>
              <a:t>	7-Jul	cc			 $399.43 		</a:t>
            </a:r>
          </a:p>
          <a:p>
            <a:r>
              <a:rPr lang="en-US" dirty="0"/>
              <a:t>	7-Jul	cc			 $322.17 		</a:t>
            </a:r>
          </a:p>
        </p:txBody>
      </p:sp>
    </p:spTree>
    <p:extLst>
      <p:ext uri="{BB962C8B-B14F-4D97-AF65-F5344CB8AC3E}">
        <p14:creationId xmlns:p14="http://schemas.microsoft.com/office/powerpoint/2010/main" val="1586109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0A905-AD0A-E8BA-7EC3-C512FFE13514}"/>
              </a:ext>
            </a:extLst>
          </p:cNvPr>
          <p:cNvSpPr txBox="1"/>
          <p:nvPr/>
        </p:nvSpPr>
        <p:spPr>
          <a:xfrm>
            <a:off x="673768" y="900239"/>
            <a:ext cx="11213432" cy="4247317"/>
          </a:xfrm>
          <a:prstGeom prst="rect">
            <a:avLst/>
          </a:prstGeom>
          <a:noFill/>
        </p:spPr>
        <p:txBody>
          <a:bodyPr wrap="square">
            <a:spAutoFit/>
          </a:bodyPr>
          <a:lstStyle/>
          <a:p>
            <a:r>
              <a:rPr lang="en-US" dirty="0"/>
              <a:t>	3-Jul	</a:t>
            </a:r>
            <a:r>
              <a:rPr lang="en-US" dirty="0" err="1"/>
              <a:t>usps</a:t>
            </a:r>
            <a:r>
              <a:rPr lang="en-US" dirty="0"/>
              <a:t>- po box rent		 $100.00 			</a:t>
            </a:r>
          </a:p>
          <a:p>
            <a:r>
              <a:rPr lang="en-US" dirty="0"/>
              <a:t>	1-Jul	trans bond series		 $3,000.00 			</a:t>
            </a:r>
          </a:p>
          <a:p>
            <a:r>
              <a:rPr lang="en-US" dirty="0"/>
              <a:t>	1-Jul	john deere		 $437.95 			</a:t>
            </a:r>
          </a:p>
          <a:p>
            <a:r>
              <a:rPr lang="en-US" dirty="0"/>
              <a:t>	1-Jul	</a:t>
            </a:r>
            <a:r>
              <a:rPr lang="en-US" dirty="0" err="1"/>
              <a:t>bridgestop</a:t>
            </a:r>
            <a:r>
              <a:rPr lang="en-US" dirty="0"/>
              <a:t>		 $123.10 			</a:t>
            </a:r>
          </a:p>
          <a:p>
            <a:r>
              <a:rPr lang="en-US" dirty="0"/>
              <a:t>	1-Jul	</a:t>
            </a:r>
            <a:r>
              <a:rPr lang="en-US" dirty="0" err="1"/>
              <a:t>craemer</a:t>
            </a:r>
            <a:r>
              <a:rPr lang="en-US" dirty="0"/>
              <a:t> consulting		 $90.00 			</a:t>
            </a:r>
          </a:p>
          <a:p>
            <a:r>
              <a:rPr lang="en-US" dirty="0"/>
              <a:t>	1-Jul	</a:t>
            </a:r>
            <a:r>
              <a:rPr lang="en-US" dirty="0" err="1"/>
              <a:t>bridgestop</a:t>
            </a:r>
            <a:r>
              <a:rPr lang="en-US" dirty="0"/>
              <a:t>		 $30.45 			</a:t>
            </a:r>
          </a:p>
          <a:p>
            <a:r>
              <a:rPr lang="en-US" dirty="0"/>
              <a:t>	1-Jul	</a:t>
            </a:r>
            <a:r>
              <a:rPr lang="en-US" dirty="0" err="1"/>
              <a:t>wi</a:t>
            </a:r>
            <a:r>
              <a:rPr lang="en-US" dirty="0"/>
              <a:t> dep rev		 $375.77 			</a:t>
            </a:r>
          </a:p>
          <a:p>
            <a:r>
              <a:rPr lang="en-US" dirty="0"/>
              <a:t>	1-Jul	</a:t>
            </a:r>
            <a:r>
              <a:rPr lang="en-US" dirty="0" err="1"/>
              <a:t>wi</a:t>
            </a:r>
            <a:r>
              <a:rPr lang="en-US" dirty="0"/>
              <a:t> dept of rev		 $337.36 			</a:t>
            </a:r>
          </a:p>
          <a:p>
            <a:r>
              <a:rPr lang="en-US" dirty="0"/>
              <a:t>	1-Jul	</a:t>
            </a:r>
            <a:r>
              <a:rPr lang="en-US" dirty="0" err="1"/>
              <a:t>usps</a:t>
            </a:r>
            <a:r>
              <a:rPr lang="en-US" dirty="0"/>
              <a:t> stamp		 $146.00 			</a:t>
            </a:r>
          </a:p>
          <a:p>
            <a:r>
              <a:rPr lang="en-US" dirty="0"/>
              <a:t>	30-Jun	int			 $61.89 		</a:t>
            </a:r>
          </a:p>
          <a:p>
            <a:r>
              <a:rPr lang="en-US" dirty="0"/>
              <a:t>	30-Jun	cc			 $200.00 		</a:t>
            </a:r>
          </a:p>
          <a:p>
            <a:r>
              <a:rPr lang="en-US" dirty="0"/>
              <a:t>	30-Jun	cc			 $170.00 		</a:t>
            </a:r>
          </a:p>
          <a:p>
            <a:r>
              <a:rPr lang="en-US" dirty="0"/>
              <a:t>	30-Jun	dep			 $1,666.47 		</a:t>
            </a:r>
          </a:p>
          <a:p>
            <a:r>
              <a:rPr lang="en-US" dirty="0"/>
              <a:t>	27-Jun	tribune press		 $470.49 			</a:t>
            </a:r>
          </a:p>
          <a:p>
            <a:r>
              <a:rPr lang="en-US" dirty="0"/>
              <a:t>	27-Jun	</a:t>
            </a:r>
            <a:r>
              <a:rPr lang="en-US" dirty="0" err="1"/>
              <a:t>usps</a:t>
            </a:r>
            <a:r>
              <a:rPr lang="en-US" dirty="0"/>
              <a:t>		 $3.91 			</a:t>
            </a:r>
          </a:p>
        </p:txBody>
      </p:sp>
    </p:spTree>
    <p:extLst>
      <p:ext uri="{BB962C8B-B14F-4D97-AF65-F5344CB8AC3E}">
        <p14:creationId xmlns:p14="http://schemas.microsoft.com/office/powerpoint/2010/main" val="311033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ACA101-6DBE-E0F0-7702-126E532D59EC}"/>
              </a:ext>
            </a:extLst>
          </p:cNvPr>
          <p:cNvSpPr txBox="1"/>
          <p:nvPr/>
        </p:nvSpPr>
        <p:spPr>
          <a:xfrm>
            <a:off x="585537" y="253182"/>
            <a:ext cx="11020926" cy="5632311"/>
          </a:xfrm>
          <a:prstGeom prst="rect">
            <a:avLst/>
          </a:prstGeom>
          <a:noFill/>
        </p:spPr>
        <p:txBody>
          <a:bodyPr wrap="square">
            <a:spAutoFit/>
          </a:bodyPr>
          <a:lstStyle/>
          <a:p>
            <a:r>
              <a:rPr lang="en-US" dirty="0"/>
              <a:t>	26-Jun	</a:t>
            </a:r>
            <a:r>
              <a:rPr lang="en-US" dirty="0" err="1"/>
              <a:t>centurylink</a:t>
            </a:r>
            <a:r>
              <a:rPr lang="en-US" dirty="0"/>
              <a:t>		 $14.35 			</a:t>
            </a:r>
          </a:p>
          <a:p>
            <a:r>
              <a:rPr lang="en-US" dirty="0"/>
              <a:t>	26-Jun	</a:t>
            </a:r>
            <a:r>
              <a:rPr lang="en-US" dirty="0" err="1"/>
              <a:t>usps</a:t>
            </a:r>
            <a:r>
              <a:rPr lang="en-US" dirty="0"/>
              <a:t>		 $3.91 			</a:t>
            </a:r>
          </a:p>
          <a:p>
            <a:r>
              <a:rPr lang="en-US" dirty="0"/>
              <a:t>	26-Jun	cc			 $102.27 		</a:t>
            </a:r>
          </a:p>
          <a:p>
            <a:r>
              <a:rPr lang="en-US" dirty="0"/>
              <a:t>	25-Jun	can </a:t>
            </a:r>
            <a:r>
              <a:rPr lang="en-US" dirty="0" err="1"/>
              <a:t>surity</a:t>
            </a:r>
            <a:r>
              <a:rPr lang="en-US" dirty="0"/>
              <a:t> direct		 $510.00 			</a:t>
            </a:r>
          </a:p>
          <a:p>
            <a:r>
              <a:rPr lang="en-US" dirty="0"/>
              <a:t>	25-Jun	</a:t>
            </a:r>
            <a:r>
              <a:rPr lang="en-US" dirty="0" err="1"/>
              <a:t>menards</a:t>
            </a:r>
            <a:r>
              <a:rPr lang="en-US" dirty="0"/>
              <a:t>		 $362.93 			</a:t>
            </a:r>
          </a:p>
          <a:p>
            <a:r>
              <a:rPr lang="en-US" dirty="0"/>
              <a:t>	25-Jun	</a:t>
            </a:r>
            <a:r>
              <a:rPr lang="en-US" dirty="0" err="1"/>
              <a:t>dunn</a:t>
            </a:r>
            <a:r>
              <a:rPr lang="en-US" dirty="0"/>
              <a:t> </a:t>
            </a:r>
            <a:r>
              <a:rPr lang="en-US" dirty="0" err="1"/>
              <a:t>cty</a:t>
            </a:r>
            <a:r>
              <a:rPr lang="en-US" dirty="0"/>
              <a:t> </a:t>
            </a:r>
            <a:r>
              <a:rPr lang="en-US" dirty="0" err="1"/>
              <a:t>treas</a:t>
            </a:r>
            <a:r>
              <a:rPr lang="en-US" dirty="0"/>
              <a:t>		 $4.52 			</a:t>
            </a:r>
          </a:p>
          <a:p>
            <a:r>
              <a:rPr lang="en-US" dirty="0"/>
              <a:t>	25-Jun	</a:t>
            </a:r>
            <a:r>
              <a:rPr lang="en-US" dirty="0" err="1"/>
              <a:t>spypoint</a:t>
            </a:r>
            <a:r>
              <a:rPr lang="en-US" dirty="0"/>
              <a:t>		 $15.00 			</a:t>
            </a:r>
          </a:p>
          <a:p>
            <a:r>
              <a:rPr lang="en-US" dirty="0"/>
              <a:t>	25-Jun	</a:t>
            </a:r>
            <a:r>
              <a:rPr lang="en-US" dirty="0" err="1"/>
              <a:t>spypoint</a:t>
            </a:r>
            <a:r>
              <a:rPr lang="en-US" dirty="0"/>
              <a:t>		 $15.00 			</a:t>
            </a:r>
          </a:p>
          <a:p>
            <a:r>
              <a:rPr lang="en-US" dirty="0"/>
              <a:t>	25-Jun	</a:t>
            </a:r>
            <a:r>
              <a:rPr lang="en-US" dirty="0" err="1"/>
              <a:t>spypoint</a:t>
            </a:r>
            <a:r>
              <a:rPr lang="en-US" dirty="0"/>
              <a:t>		 $0.15 			</a:t>
            </a:r>
          </a:p>
          <a:p>
            <a:r>
              <a:rPr lang="en-US" dirty="0"/>
              <a:t>	25-Jun	</a:t>
            </a:r>
            <a:r>
              <a:rPr lang="en-US" dirty="0" err="1"/>
              <a:t>spypoint</a:t>
            </a:r>
            <a:r>
              <a:rPr lang="en-US" dirty="0"/>
              <a:t>		 $0.15 			</a:t>
            </a:r>
          </a:p>
          <a:p>
            <a:r>
              <a:rPr lang="en-US" dirty="0"/>
              <a:t>	25-Jun	cc			129.21		</a:t>
            </a:r>
          </a:p>
          <a:p>
            <a:r>
              <a:rPr lang="en-US" dirty="0"/>
              <a:t>	24-Jun	</a:t>
            </a:r>
            <a:r>
              <a:rPr lang="en-US" dirty="0" err="1"/>
              <a:t>cla</a:t>
            </a:r>
            <a:r>
              <a:rPr lang="en-US" dirty="0"/>
              <a:t>		 $4,200.00 			</a:t>
            </a:r>
          </a:p>
          <a:p>
            <a:r>
              <a:rPr lang="en-US" dirty="0"/>
              <a:t>	24-Jun	</a:t>
            </a:r>
            <a:r>
              <a:rPr lang="en-US" dirty="0" err="1"/>
              <a:t>xcel</a:t>
            </a:r>
            <a:r>
              <a:rPr lang="en-US" dirty="0"/>
              <a:t>		 $1,818.44 			</a:t>
            </a:r>
          </a:p>
          <a:p>
            <a:r>
              <a:rPr lang="en-US" dirty="0"/>
              <a:t>	23-Jun	</a:t>
            </a:r>
            <a:r>
              <a:rPr lang="en-US" dirty="0" err="1"/>
              <a:t>bakke</a:t>
            </a:r>
            <a:r>
              <a:rPr lang="en-US" dirty="0"/>
              <a:t> </a:t>
            </a:r>
            <a:r>
              <a:rPr lang="en-US" dirty="0" err="1"/>
              <a:t>norman</a:t>
            </a:r>
            <a:r>
              <a:rPr lang="en-US" dirty="0"/>
              <a:t>		 $2,357.50 			</a:t>
            </a:r>
          </a:p>
          <a:p>
            <a:r>
              <a:rPr lang="en-US" dirty="0"/>
              <a:t>	23-Jun	</a:t>
            </a:r>
            <a:r>
              <a:rPr lang="en-US" dirty="0" err="1"/>
              <a:t>donald</a:t>
            </a:r>
            <a:r>
              <a:rPr lang="en-US" dirty="0"/>
              <a:t> r </a:t>
            </a:r>
            <a:r>
              <a:rPr lang="en-US" dirty="0" err="1"/>
              <a:t>knutson</a:t>
            </a:r>
            <a:r>
              <a:rPr lang="en-US" dirty="0"/>
              <a:t>		 $1,365.96 			</a:t>
            </a:r>
          </a:p>
          <a:p>
            <a:r>
              <a:rPr lang="en-US" dirty="0"/>
              <a:t>	23-Jun	</a:t>
            </a:r>
            <a:r>
              <a:rPr lang="en-US" dirty="0" err="1"/>
              <a:t>ctl</a:t>
            </a:r>
            <a:r>
              <a:rPr lang="en-US" dirty="0"/>
              <a:t>		 $523.90 			</a:t>
            </a:r>
          </a:p>
          <a:p>
            <a:r>
              <a:rPr lang="en-US" dirty="0"/>
              <a:t>	23-Jun	</a:t>
            </a:r>
            <a:r>
              <a:rPr lang="en-US" dirty="0" err="1"/>
              <a:t>psc</a:t>
            </a:r>
            <a:r>
              <a:rPr lang="en-US" dirty="0"/>
              <a:t>		 $355.80 			</a:t>
            </a:r>
          </a:p>
          <a:p>
            <a:r>
              <a:rPr lang="en-US" dirty="0"/>
              <a:t>	23-Jun	spectrum		 $42.00 			</a:t>
            </a:r>
          </a:p>
          <a:p>
            <a:r>
              <a:rPr lang="en-US" dirty="0"/>
              <a:t>	23-Jun	amazon		 $108.61 			</a:t>
            </a:r>
          </a:p>
          <a:p>
            <a:r>
              <a:rPr lang="en-US" dirty="0"/>
              <a:t>	23-Jun	village of wheeler		 $131.25 			</a:t>
            </a:r>
          </a:p>
        </p:txBody>
      </p:sp>
    </p:spTree>
    <p:extLst>
      <p:ext uri="{BB962C8B-B14F-4D97-AF65-F5344CB8AC3E}">
        <p14:creationId xmlns:p14="http://schemas.microsoft.com/office/powerpoint/2010/main" val="1254927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05B52-B2DD-55C5-0510-2115178748CB}"/>
              </a:ext>
            </a:extLst>
          </p:cNvPr>
          <p:cNvSpPr txBox="1"/>
          <p:nvPr/>
        </p:nvSpPr>
        <p:spPr>
          <a:xfrm>
            <a:off x="633663" y="1305341"/>
            <a:ext cx="10924674" cy="4247317"/>
          </a:xfrm>
          <a:prstGeom prst="rect">
            <a:avLst/>
          </a:prstGeom>
          <a:noFill/>
        </p:spPr>
        <p:txBody>
          <a:bodyPr wrap="square">
            <a:spAutoFit/>
          </a:bodyPr>
          <a:lstStyle/>
          <a:p>
            <a:r>
              <a:rPr lang="en-US" dirty="0"/>
              <a:t>	23-Jun	cc			 $354.65 		</a:t>
            </a:r>
          </a:p>
          <a:p>
            <a:r>
              <a:rPr lang="en-US" dirty="0"/>
              <a:t>	23-Jun	cc			 $250.00 		</a:t>
            </a:r>
          </a:p>
          <a:p>
            <a:r>
              <a:rPr lang="en-US" dirty="0"/>
              <a:t>	23-Jun	cc			 $197.65 		</a:t>
            </a:r>
          </a:p>
          <a:p>
            <a:r>
              <a:rPr lang="en-US" dirty="0"/>
              <a:t>	23-Jun	dep			 $2,272.27 		</a:t>
            </a:r>
          </a:p>
          <a:p>
            <a:r>
              <a:rPr lang="en-US" dirty="0"/>
              <a:t>	23-Jun	dep			 $982.51 		</a:t>
            </a:r>
          </a:p>
          <a:p>
            <a:r>
              <a:rPr lang="en-US" dirty="0"/>
              <a:t>	23-Jun	dep			 $811.48 		</a:t>
            </a:r>
          </a:p>
          <a:p>
            <a:r>
              <a:rPr lang="en-US" dirty="0"/>
              <a:t>	20-Jun	</a:t>
            </a:r>
            <a:r>
              <a:rPr lang="en-US" dirty="0" err="1"/>
              <a:t>northtown</a:t>
            </a:r>
            <a:r>
              <a:rPr lang="en-US" dirty="0"/>
              <a:t> ford		 $9,792.10 			</a:t>
            </a:r>
          </a:p>
          <a:p>
            <a:r>
              <a:rPr lang="en-US" dirty="0"/>
              <a:t>	20-Jun	</a:t>
            </a:r>
            <a:r>
              <a:rPr lang="en-US" dirty="0" err="1"/>
              <a:t>hawkins</a:t>
            </a:r>
            <a:r>
              <a:rPr lang="en-US" dirty="0"/>
              <a:t>		 $706.09 			</a:t>
            </a:r>
          </a:p>
          <a:p>
            <a:r>
              <a:rPr lang="en-US" dirty="0"/>
              <a:t>	20-Jun	rand bates		 $1,979.40 			</a:t>
            </a:r>
          </a:p>
          <a:p>
            <a:r>
              <a:rPr lang="en-US" dirty="0"/>
              <a:t>	20-Jun	</a:t>
            </a:r>
            <a:r>
              <a:rPr lang="en-US" dirty="0" err="1"/>
              <a:t>donald</a:t>
            </a:r>
            <a:r>
              <a:rPr lang="en-US" dirty="0"/>
              <a:t> r </a:t>
            </a:r>
            <a:r>
              <a:rPr lang="en-US" dirty="0" err="1"/>
              <a:t>knutson</a:t>
            </a:r>
            <a:r>
              <a:rPr lang="en-US" dirty="0"/>
              <a:t>		 $1,626.21 			</a:t>
            </a:r>
          </a:p>
          <a:p>
            <a:r>
              <a:rPr lang="en-US" dirty="0"/>
              <a:t>	20-Jun	cc			 $248.78 		</a:t>
            </a:r>
          </a:p>
          <a:p>
            <a:r>
              <a:rPr lang="en-US" dirty="0"/>
              <a:t>	20-Jun	e check			 $130.12 		</a:t>
            </a:r>
          </a:p>
          <a:p>
            <a:r>
              <a:rPr lang="en-US" dirty="0"/>
              <a:t>	12-Nov	</a:t>
            </a:r>
            <a:r>
              <a:rPr lang="en-US" dirty="0" err="1"/>
              <a:t>lindstrom</a:t>
            </a:r>
            <a:r>
              <a:rPr lang="en-US" dirty="0"/>
              <a:t> equip		 $562.00 			</a:t>
            </a:r>
          </a:p>
          <a:p>
            <a:r>
              <a:rPr lang="en-US" dirty="0"/>
              <a:t>	18-Jun	diamond map		 $14.00 			</a:t>
            </a:r>
          </a:p>
          <a:p>
            <a:r>
              <a:rPr lang="en-US" dirty="0"/>
              <a:t>	17-Jun	</a:t>
            </a:r>
            <a:r>
              <a:rPr lang="en-US" dirty="0" err="1"/>
              <a:t>tyler</a:t>
            </a:r>
            <a:r>
              <a:rPr lang="en-US" dirty="0"/>
              <a:t> </a:t>
            </a:r>
            <a:r>
              <a:rPr lang="en-US" dirty="0" err="1"/>
              <a:t>olson</a:t>
            </a:r>
            <a:r>
              <a:rPr lang="en-US" dirty="0"/>
              <a:t>		 $50.00 			</a:t>
            </a:r>
          </a:p>
        </p:txBody>
      </p:sp>
    </p:spTree>
    <p:extLst>
      <p:ext uri="{BB962C8B-B14F-4D97-AF65-F5344CB8AC3E}">
        <p14:creationId xmlns:p14="http://schemas.microsoft.com/office/powerpoint/2010/main" val="143567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CFE67B-1AD3-5798-2493-351F6B5973C1}"/>
              </a:ext>
            </a:extLst>
          </p:cNvPr>
          <p:cNvSpPr txBox="1"/>
          <p:nvPr/>
        </p:nvSpPr>
        <p:spPr>
          <a:xfrm>
            <a:off x="0" y="612844"/>
            <a:ext cx="11823032" cy="5632311"/>
          </a:xfrm>
          <a:prstGeom prst="rect">
            <a:avLst/>
          </a:prstGeom>
          <a:noFill/>
        </p:spPr>
        <p:txBody>
          <a:bodyPr wrap="square">
            <a:spAutoFit/>
          </a:bodyPr>
          <a:lstStyle/>
          <a:p>
            <a:r>
              <a:rPr lang="en-US" dirty="0"/>
              <a:t>	17-Jun	spectrum		 $145.00 			</a:t>
            </a:r>
          </a:p>
          <a:p>
            <a:r>
              <a:rPr lang="en-US" dirty="0"/>
              <a:t>	17-Jun	spectrum		 $125.76 			</a:t>
            </a:r>
          </a:p>
          <a:p>
            <a:r>
              <a:rPr lang="en-US" dirty="0"/>
              <a:t>	17-Jun	cc			 $306.21 		</a:t>
            </a:r>
          </a:p>
          <a:p>
            <a:r>
              <a:rPr lang="en-US" dirty="0"/>
              <a:t>	16-Jun	hometown exteriors		 $4,927.79 			</a:t>
            </a:r>
          </a:p>
          <a:p>
            <a:r>
              <a:rPr lang="en-US" dirty="0"/>
              <a:t>	17-Jun	</a:t>
            </a:r>
            <a:r>
              <a:rPr lang="en-US" dirty="0" err="1"/>
              <a:t>menards</a:t>
            </a:r>
            <a:r>
              <a:rPr lang="en-US" dirty="0"/>
              <a:t>		 $421.99 			</a:t>
            </a:r>
          </a:p>
          <a:p>
            <a:r>
              <a:rPr lang="en-US" dirty="0"/>
              <a:t>	16-Jun	cc			 $356.17 		</a:t>
            </a:r>
          </a:p>
          <a:p>
            <a:r>
              <a:rPr lang="en-US" dirty="0"/>
              <a:t>	16-Jun	e check			 $137.83 		</a:t>
            </a:r>
          </a:p>
          <a:p>
            <a:r>
              <a:rPr lang="en-US" dirty="0"/>
              <a:t>	16-Jun	cc			 $111.75 		</a:t>
            </a:r>
          </a:p>
          <a:p>
            <a:r>
              <a:rPr lang="en-US" dirty="0"/>
              <a:t>	16-Jun	dep			 $2,332.97 		</a:t>
            </a:r>
          </a:p>
          <a:p>
            <a:r>
              <a:rPr lang="en-US" dirty="0"/>
              <a:t>	16-Jun	dep			 $830.86 		</a:t>
            </a:r>
          </a:p>
          <a:p>
            <a:r>
              <a:rPr lang="en-US" dirty="0"/>
              <a:t>	16-Jun	dep			 $800.00 		</a:t>
            </a:r>
          </a:p>
          <a:p>
            <a:r>
              <a:rPr lang="en-US" dirty="0"/>
              <a:t>	13-Jun	cc			 $103.02 		</a:t>
            </a:r>
          </a:p>
          <a:p>
            <a:r>
              <a:rPr lang="en-US" dirty="0"/>
              <a:t>	11-Jun	cc			 $332.29 		</a:t>
            </a:r>
          </a:p>
          <a:p>
            <a:r>
              <a:rPr lang="en-US" dirty="0"/>
              <a:t>	10-Jun	</a:t>
            </a:r>
            <a:r>
              <a:rPr lang="en-US" dirty="0" err="1"/>
              <a:t>bridgestop</a:t>
            </a:r>
            <a:r>
              <a:rPr lang="en-US" dirty="0"/>
              <a:t>		 $153.95 			</a:t>
            </a:r>
          </a:p>
          <a:p>
            <a:r>
              <a:rPr lang="en-US" dirty="0"/>
              <a:t>	10-Jun	</a:t>
            </a:r>
            <a:r>
              <a:rPr lang="en-US" dirty="0" err="1"/>
              <a:t>kathi</a:t>
            </a:r>
            <a:r>
              <a:rPr lang="en-US" dirty="0"/>
              <a:t> </a:t>
            </a:r>
            <a:r>
              <a:rPr lang="en-US" dirty="0" err="1"/>
              <a:t>thibado</a:t>
            </a:r>
            <a:r>
              <a:rPr lang="en-US" dirty="0"/>
              <a:t>		 $50.00 			</a:t>
            </a:r>
          </a:p>
          <a:p>
            <a:r>
              <a:rPr lang="en-US" dirty="0"/>
              <a:t>	10-Jun	cc			 $3.18 		</a:t>
            </a:r>
          </a:p>
          <a:p>
            <a:r>
              <a:rPr lang="en-US" dirty="0"/>
              <a:t>	9-Jun	</a:t>
            </a:r>
            <a:r>
              <a:rPr lang="en-US" dirty="0" err="1"/>
              <a:t>onesource</a:t>
            </a:r>
            <a:r>
              <a:rPr lang="en-US" dirty="0"/>
              <a:t> imaging		 $97.48 			</a:t>
            </a:r>
          </a:p>
          <a:p>
            <a:r>
              <a:rPr lang="en-US" dirty="0"/>
              <a:t>	9-Jun	cc			 $299.27 		</a:t>
            </a:r>
          </a:p>
          <a:p>
            <a:r>
              <a:rPr lang="en-US" dirty="0"/>
              <a:t>	9-Jun	cc			 $100.00 		</a:t>
            </a:r>
          </a:p>
          <a:p>
            <a:r>
              <a:rPr lang="en-US" dirty="0"/>
              <a:t>	9-Jun	cc			 $80.53 		</a:t>
            </a:r>
          </a:p>
        </p:txBody>
      </p:sp>
    </p:spTree>
    <p:extLst>
      <p:ext uri="{BB962C8B-B14F-4D97-AF65-F5344CB8AC3E}">
        <p14:creationId xmlns:p14="http://schemas.microsoft.com/office/powerpoint/2010/main" val="4142794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E14C31-DA10-6121-D0FA-039ABE8E1655}"/>
              </a:ext>
            </a:extLst>
          </p:cNvPr>
          <p:cNvSpPr txBox="1"/>
          <p:nvPr/>
        </p:nvSpPr>
        <p:spPr>
          <a:xfrm>
            <a:off x="144380" y="762246"/>
            <a:ext cx="11550316" cy="5909310"/>
          </a:xfrm>
          <a:prstGeom prst="rect">
            <a:avLst/>
          </a:prstGeom>
          <a:noFill/>
        </p:spPr>
        <p:txBody>
          <a:bodyPr wrap="square">
            <a:spAutoFit/>
          </a:bodyPr>
          <a:lstStyle/>
          <a:p>
            <a:r>
              <a:rPr lang="en-US" dirty="0"/>
              <a:t>	9-Jun	e check			 $66.87 		</a:t>
            </a:r>
          </a:p>
          <a:p>
            <a:r>
              <a:rPr lang="en-US" dirty="0"/>
              <a:t>	6-Jun	dons sweeper service		 $765.00 			</a:t>
            </a:r>
          </a:p>
          <a:p>
            <a:r>
              <a:rPr lang="en-US" dirty="0"/>
              <a:t>	6-Jun	we energy		 $31.54 			</a:t>
            </a:r>
          </a:p>
          <a:p>
            <a:r>
              <a:rPr lang="en-US" dirty="0"/>
              <a:t>	6-Jun	cc			 $75.87 		</a:t>
            </a:r>
          </a:p>
          <a:p>
            <a:r>
              <a:rPr lang="en-US" dirty="0"/>
              <a:t>	5-Jun	</a:t>
            </a:r>
            <a:r>
              <a:rPr lang="en-US" dirty="0" err="1"/>
              <a:t>bakke</a:t>
            </a:r>
            <a:r>
              <a:rPr lang="en-US" dirty="0"/>
              <a:t> </a:t>
            </a:r>
            <a:r>
              <a:rPr lang="en-US" dirty="0" err="1"/>
              <a:t>norman</a:t>
            </a:r>
            <a:r>
              <a:rPr lang="en-US" dirty="0"/>
              <a:t>		 $1,310.00 			</a:t>
            </a:r>
          </a:p>
          <a:p>
            <a:r>
              <a:rPr lang="en-US" dirty="0"/>
              <a:t>	5-Jun	rand bates		 $1,719.59 			</a:t>
            </a:r>
          </a:p>
          <a:p>
            <a:r>
              <a:rPr lang="en-US" dirty="0"/>
              <a:t>	5-Jun	cc			 $230.00 		</a:t>
            </a:r>
          </a:p>
          <a:p>
            <a:r>
              <a:rPr lang="en-US" dirty="0"/>
              <a:t>	4-Jun	amazon		 $1,161.56 			</a:t>
            </a:r>
          </a:p>
          <a:p>
            <a:r>
              <a:rPr lang="en-US" dirty="0"/>
              <a:t>	3-Jun	</a:t>
            </a:r>
            <a:r>
              <a:rPr lang="en-US" dirty="0" err="1"/>
              <a:t>lindstrom</a:t>
            </a:r>
            <a:r>
              <a:rPr lang="en-US" dirty="0"/>
              <a:t> equip		 $4,554.00 			</a:t>
            </a:r>
          </a:p>
          <a:p>
            <a:r>
              <a:rPr lang="en-US" dirty="0"/>
              <a:t>	3-Jun	e check			 $112.00 		</a:t>
            </a:r>
          </a:p>
          <a:p>
            <a:r>
              <a:rPr lang="en-US" dirty="0"/>
              <a:t>	2-Jun	</a:t>
            </a:r>
            <a:r>
              <a:rPr lang="en-US" dirty="0" err="1"/>
              <a:t>usps</a:t>
            </a:r>
            <a:r>
              <a:rPr lang="en-US" dirty="0"/>
              <a:t> stamps		 $146.00 			</a:t>
            </a:r>
          </a:p>
          <a:p>
            <a:r>
              <a:rPr lang="en-US" dirty="0"/>
              <a:t>	2-Jun	cc			 $243.67 		</a:t>
            </a:r>
          </a:p>
          <a:p>
            <a:r>
              <a:rPr lang="en-US" dirty="0"/>
              <a:t>	2-Jun	</a:t>
            </a:r>
            <a:r>
              <a:rPr lang="en-US" dirty="0" err="1"/>
              <a:t>echeck</a:t>
            </a:r>
            <a:r>
              <a:rPr lang="en-US" dirty="0"/>
              <a:t>			 $151.19 		</a:t>
            </a:r>
          </a:p>
          <a:p>
            <a:r>
              <a:rPr lang="en-US" dirty="0"/>
              <a:t>	30-May	amazon		 $31.22 			</a:t>
            </a:r>
          </a:p>
          <a:p>
            <a:r>
              <a:rPr lang="en-US" dirty="0"/>
              <a:t>	30-May	dep			 $1,770.62 		</a:t>
            </a:r>
          </a:p>
          <a:p>
            <a:r>
              <a:rPr lang="en-US" dirty="0"/>
              <a:t>	30-May	dep			 $315.00 		</a:t>
            </a:r>
          </a:p>
          <a:p>
            <a:r>
              <a:rPr lang="en-US" dirty="0"/>
              <a:t>	30-May	</a:t>
            </a:r>
            <a:r>
              <a:rPr lang="en-US" dirty="0" err="1"/>
              <a:t>etf</a:t>
            </a:r>
            <a:r>
              <a:rPr lang="en-US" dirty="0"/>
              <a:t>		 $1,257.26 			</a:t>
            </a:r>
          </a:p>
          <a:p>
            <a:r>
              <a:rPr lang="en-US" dirty="0"/>
              <a:t>	30-May	</a:t>
            </a:r>
            <a:r>
              <a:rPr lang="en-US" dirty="0" err="1"/>
              <a:t>dunn</a:t>
            </a:r>
            <a:r>
              <a:rPr lang="en-US" dirty="0"/>
              <a:t> </a:t>
            </a:r>
            <a:r>
              <a:rPr lang="en-US" dirty="0" err="1"/>
              <a:t>cty</a:t>
            </a:r>
            <a:r>
              <a:rPr lang="en-US" dirty="0"/>
              <a:t> </a:t>
            </a:r>
            <a:r>
              <a:rPr lang="en-US" dirty="0" err="1"/>
              <a:t>treas</a:t>
            </a:r>
            <a:r>
              <a:rPr lang="en-US" dirty="0"/>
              <a:t>			 $275.25 		</a:t>
            </a:r>
          </a:p>
          <a:p>
            <a:r>
              <a:rPr lang="en-US" dirty="0"/>
              <a:t>	30-May	cc			 $186.87 		</a:t>
            </a:r>
          </a:p>
          <a:p>
            <a:r>
              <a:rPr lang="en-US" dirty="0"/>
              <a:t>	30-May	int			 $94.04 		</a:t>
            </a:r>
          </a:p>
          <a:p>
            <a:r>
              <a:rPr lang="en-US" dirty="0"/>
              <a:t>	29-May	cc			 $107.69 		</a:t>
            </a:r>
          </a:p>
        </p:txBody>
      </p:sp>
    </p:spTree>
    <p:extLst>
      <p:ext uri="{BB962C8B-B14F-4D97-AF65-F5344CB8AC3E}">
        <p14:creationId xmlns:p14="http://schemas.microsoft.com/office/powerpoint/2010/main" val="1710983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5DA6EA-3BDE-6722-CA33-937A45BD378F}"/>
              </a:ext>
            </a:extLst>
          </p:cNvPr>
          <p:cNvSpPr txBox="1"/>
          <p:nvPr/>
        </p:nvSpPr>
        <p:spPr>
          <a:xfrm>
            <a:off x="665747" y="1582340"/>
            <a:ext cx="10860505" cy="3693319"/>
          </a:xfrm>
          <a:prstGeom prst="rect">
            <a:avLst/>
          </a:prstGeom>
          <a:noFill/>
        </p:spPr>
        <p:txBody>
          <a:bodyPr wrap="square">
            <a:spAutoFit/>
          </a:bodyPr>
          <a:lstStyle/>
          <a:p>
            <a:r>
              <a:rPr lang="en-US" dirty="0"/>
              <a:t>new const sewer	 		 $11,421.11 			11421.11	</a:t>
            </a:r>
          </a:p>
          <a:p>
            <a:r>
              <a:rPr lang="en-US" dirty="0"/>
              <a:t>new const water			 $4,588.32 			4588.23	</a:t>
            </a:r>
          </a:p>
          <a:p>
            <a:r>
              <a:rPr lang="en-US" dirty="0"/>
              <a:t>sav bond 			                 $5,030.81 		 $1.18 	5031.99	</a:t>
            </a:r>
          </a:p>
          <a:p>
            <a:r>
              <a:rPr lang="en-US" dirty="0"/>
              <a:t>water reserve			 $58.40 		                  $0.04 	58.44	</a:t>
            </a:r>
          </a:p>
          <a:p>
            <a:r>
              <a:rPr lang="en-US" dirty="0"/>
              <a:t>Equip Repl			 $1,941.15 		 $1.14 	1942.29	</a:t>
            </a:r>
          </a:p>
          <a:p>
            <a:r>
              <a:rPr lang="en-US" dirty="0"/>
              <a:t>machinery equip outlay		 $102.52 		                   $0.03 	102.55	</a:t>
            </a:r>
          </a:p>
          <a:p>
            <a:r>
              <a:rPr lang="en-US" dirty="0"/>
              <a:t>industrial sand donation		 $62,763.43 		 $36.72 	62800.15	</a:t>
            </a:r>
          </a:p>
          <a:p>
            <a:r>
              <a:rPr lang="en-US" dirty="0"/>
              <a:t>water reserve acct			 $3,793.41 		 $2.22 	3795.63	</a:t>
            </a:r>
          </a:p>
          <a:p>
            <a:r>
              <a:rPr lang="en-US" dirty="0"/>
              <a:t>							</a:t>
            </a:r>
          </a:p>
          <a:p>
            <a:r>
              <a:rPr lang="en-US" dirty="0"/>
              <a:t>							</a:t>
            </a:r>
          </a:p>
          <a:p>
            <a:r>
              <a:rPr lang="en-US" dirty="0"/>
              <a:t>loan			principal		available credit		</a:t>
            </a:r>
          </a:p>
          <a:p>
            <a:r>
              <a:rPr lang="en-US" dirty="0"/>
              <a:t>			 $85,541.05 		 $562,458.95 		</a:t>
            </a:r>
          </a:p>
          <a:p>
            <a:r>
              <a:rPr lang="en-US" dirty="0"/>
              <a:t>			 $64,856.48 		 $676,143.52 		</a:t>
            </a:r>
          </a:p>
        </p:txBody>
      </p:sp>
    </p:spTree>
    <p:extLst>
      <p:ext uri="{BB962C8B-B14F-4D97-AF65-F5344CB8AC3E}">
        <p14:creationId xmlns:p14="http://schemas.microsoft.com/office/powerpoint/2010/main" val="169601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07B2-70B8-F2AF-E098-1BD28BF2E44B}"/>
              </a:ext>
            </a:extLst>
          </p:cNvPr>
          <p:cNvSpPr>
            <a:spLocks noGrp="1"/>
          </p:cNvSpPr>
          <p:nvPr>
            <p:ph type="title"/>
          </p:nvPr>
        </p:nvSpPr>
        <p:spPr/>
        <p:txBody>
          <a:bodyPr/>
          <a:lstStyle/>
          <a:p>
            <a:r>
              <a:rPr lang="en-US" b="1" dirty="0"/>
              <a:t>What’s the Problem?</a:t>
            </a:r>
          </a:p>
        </p:txBody>
      </p:sp>
      <p:sp>
        <p:nvSpPr>
          <p:cNvPr id="3" name="Content Placeholder 2">
            <a:extLst>
              <a:ext uri="{FF2B5EF4-FFF2-40B4-BE49-F238E27FC236}">
                <a16:creationId xmlns:a16="http://schemas.microsoft.com/office/drawing/2014/main" id="{AFF830D9-E31F-C06E-6A9A-96CBBB28DE84}"/>
              </a:ext>
            </a:extLst>
          </p:cNvPr>
          <p:cNvSpPr>
            <a:spLocks noGrp="1"/>
          </p:cNvSpPr>
          <p:nvPr>
            <p:ph idx="1"/>
          </p:nvPr>
        </p:nvSpPr>
        <p:spPr>
          <a:xfrm>
            <a:off x="74982" y="1458686"/>
            <a:ext cx="5835961" cy="4404628"/>
          </a:xfrm>
        </p:spPr>
        <p:txBody>
          <a:bodyPr numCol="1">
            <a:normAutofit fontScale="77500" lnSpcReduction="20000"/>
          </a:bodyPr>
          <a:lstStyle/>
          <a:p>
            <a:r>
              <a:rPr lang="en-US" sz="3200" dirty="0"/>
              <a:t>Aging Equipment</a:t>
            </a:r>
          </a:p>
          <a:p>
            <a:pPr lvl="1"/>
            <a:r>
              <a:rPr lang="en-US" sz="2800" dirty="0"/>
              <a:t>Aeration Pond 2 is malfunctioning</a:t>
            </a:r>
          </a:p>
          <a:p>
            <a:pPr lvl="1"/>
            <a:r>
              <a:rPr lang="en-US" sz="2800" dirty="0"/>
              <a:t>Wier system is prone to clogging</a:t>
            </a:r>
          </a:p>
          <a:p>
            <a:pPr lvl="1"/>
            <a:r>
              <a:rPr lang="en-US" sz="2800" dirty="0"/>
              <a:t>UV pit blower and heater are broken</a:t>
            </a:r>
          </a:p>
          <a:p>
            <a:pPr lvl="1"/>
            <a:r>
              <a:rPr lang="en-US" sz="2800" dirty="0"/>
              <a:t>Non-automated alum addition system</a:t>
            </a:r>
          </a:p>
          <a:p>
            <a:r>
              <a:rPr lang="en-US" sz="3200" dirty="0"/>
              <a:t>Wastewater lagoons struggling to meet current phosphorus limit of 152 </a:t>
            </a:r>
            <a:r>
              <a:rPr lang="en-US" sz="3200" dirty="0" err="1"/>
              <a:t>lbs</a:t>
            </a:r>
            <a:r>
              <a:rPr lang="en-US" sz="3200" dirty="0"/>
              <a:t>/year, but have done so with difficulty, future limits are expected to decrease.</a:t>
            </a:r>
          </a:p>
          <a:p>
            <a:r>
              <a:rPr lang="en-US" sz="3200" dirty="0"/>
              <a:t>Upgrades to WWTP or changes to management of wastewater needed to meet decreasing phosphorus limit and improve operation safety.</a:t>
            </a:r>
          </a:p>
        </p:txBody>
      </p:sp>
      <p:pic>
        <p:nvPicPr>
          <p:cNvPr id="4" name="Content Placeholder 5" descr="A picture containing background pattern&#10;&#10;Description automatically generated">
            <a:extLst>
              <a:ext uri="{FF2B5EF4-FFF2-40B4-BE49-F238E27FC236}">
                <a16:creationId xmlns:a16="http://schemas.microsoft.com/office/drawing/2014/main" id="{FD8D4118-82C2-6EF8-305D-47E8868EB9EF}"/>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59B3475-7AC9-9CD1-617E-0CC29516E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83770160-588C-C972-B9A3-1B8B6DEF0C3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pic>
        <p:nvPicPr>
          <p:cNvPr id="9" name="Picture 8">
            <a:extLst>
              <a:ext uri="{FF2B5EF4-FFF2-40B4-BE49-F238E27FC236}">
                <a16:creationId xmlns:a16="http://schemas.microsoft.com/office/drawing/2014/main" id="{E84970B8-02AD-5D63-4CB8-A01E8893DE84}"/>
              </a:ext>
            </a:extLst>
          </p:cNvPr>
          <p:cNvPicPr>
            <a:picLocks noChangeAspect="1"/>
          </p:cNvPicPr>
          <p:nvPr/>
        </p:nvPicPr>
        <p:blipFill>
          <a:blip r:embed="rId6">
            <a:extLst>
              <a:ext uri="{28A0092B-C50C-407E-A947-70E740481C1C}">
                <a14:useLocalDpi xmlns:a14="http://schemas.microsoft.com/office/drawing/2010/main" val="0"/>
              </a:ext>
            </a:extLst>
          </a:blip>
          <a:srcRect l="2142" r="3162"/>
          <a:stretch/>
        </p:blipFill>
        <p:spPr bwMode="auto">
          <a:xfrm>
            <a:off x="6391275" y="822325"/>
            <a:ext cx="4877387" cy="4487510"/>
          </a:xfrm>
          <a:prstGeom prst="rect">
            <a:avLst/>
          </a:prstGeom>
          <a:noFill/>
        </p:spPr>
      </p:pic>
    </p:spTree>
    <p:extLst>
      <p:ext uri="{BB962C8B-B14F-4D97-AF65-F5344CB8AC3E}">
        <p14:creationId xmlns:p14="http://schemas.microsoft.com/office/powerpoint/2010/main" val="406080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E1ACB-0478-3F05-757A-F1079B69E3E5}"/>
              </a:ext>
            </a:extLst>
          </p:cNvPr>
          <p:cNvSpPr txBox="1"/>
          <p:nvPr/>
        </p:nvSpPr>
        <p:spPr>
          <a:xfrm>
            <a:off x="1090863" y="882316"/>
            <a:ext cx="9817769" cy="3139321"/>
          </a:xfrm>
          <a:prstGeom prst="rect">
            <a:avLst/>
          </a:prstGeom>
          <a:noFill/>
        </p:spPr>
        <p:txBody>
          <a:bodyPr wrap="square" rtlCol="0">
            <a:spAutoFit/>
          </a:bodyPr>
          <a:lstStyle/>
          <a:p>
            <a:r>
              <a:rPr lang="en-US" dirty="0"/>
              <a:t>Clerks report</a:t>
            </a:r>
          </a:p>
          <a:p>
            <a:pPr marL="285750" indent="-285750">
              <a:buFont typeface="Arial" panose="020B0604020202020204" pitchFamily="34" charset="0"/>
              <a:buChar char="•"/>
            </a:pPr>
            <a:r>
              <a:rPr lang="en-US" dirty="0"/>
              <a:t>New way of trying to save paper at meetings</a:t>
            </a:r>
          </a:p>
          <a:p>
            <a:pPr marL="285750" indent="-285750">
              <a:buFont typeface="Arial" panose="020B0604020202020204" pitchFamily="34" charset="0"/>
              <a:buChar char="•"/>
            </a:pPr>
            <a:r>
              <a:rPr lang="en-US" dirty="0"/>
              <a:t>USDA draw paperwork should e in the end of the week</a:t>
            </a:r>
          </a:p>
          <a:p>
            <a:pPr marL="285750" indent="-285750">
              <a:buFont typeface="Arial" panose="020B0604020202020204" pitchFamily="34" charset="0"/>
              <a:buChar char="•"/>
            </a:pPr>
            <a:r>
              <a:rPr lang="en-US" dirty="0"/>
              <a:t>Prices for Rands Truck (tool box ,ladder rack, back rack) Indianhead $3,870.00 – installed. Amazon 736.78 similar items not installed</a:t>
            </a:r>
          </a:p>
          <a:p>
            <a:pPr marL="285750" indent="-285750">
              <a:buFont typeface="Arial" panose="020B0604020202020204" pitchFamily="34" charset="0"/>
              <a:buChar char="•"/>
            </a:pPr>
            <a:r>
              <a:rPr lang="en-US" dirty="0"/>
              <a:t>Don Family emergency left 2 hours early last Monday unknown if I will have to leave on short notice for my mother in law</a:t>
            </a:r>
          </a:p>
          <a:p>
            <a:pPr marL="285750" indent="-285750">
              <a:buFont typeface="Arial" panose="020B0604020202020204" pitchFamily="34" charset="0"/>
              <a:buChar char="•"/>
            </a:pPr>
            <a:r>
              <a:rPr lang="en-US" dirty="0"/>
              <a:t>Complaint about a tree limb forwarded to John</a:t>
            </a:r>
          </a:p>
          <a:p>
            <a:pPr marL="285750" indent="-285750">
              <a:buFont typeface="Arial" panose="020B0604020202020204" pitchFamily="34" charset="0"/>
              <a:buChar char="•"/>
            </a:pPr>
            <a:r>
              <a:rPr lang="en-US" dirty="0"/>
              <a:t>Florida was 99 degree and 90 percent humidity and only had 2 calls for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92630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58FBF-BC97-A7F3-F9C5-EDB26688F5E9}"/>
              </a:ext>
            </a:extLst>
          </p:cNvPr>
          <p:cNvSpPr txBox="1"/>
          <p:nvPr/>
        </p:nvSpPr>
        <p:spPr>
          <a:xfrm>
            <a:off x="1331494" y="867142"/>
            <a:ext cx="9384632" cy="5632311"/>
          </a:xfrm>
          <a:prstGeom prst="rect">
            <a:avLst/>
          </a:prstGeom>
          <a:noFill/>
        </p:spPr>
        <p:txBody>
          <a:bodyPr wrap="square">
            <a:spAutoFit/>
          </a:bodyPr>
          <a:lstStyle/>
          <a:p>
            <a:r>
              <a:rPr lang="en-US" sz="3600" dirty="0">
                <a:highlight>
                  <a:srgbClr val="FFFF00"/>
                </a:highlight>
              </a:rPr>
              <a:t>Old Business:</a:t>
            </a:r>
          </a:p>
          <a:p>
            <a:r>
              <a:rPr lang="en-US" sz="3600" dirty="0">
                <a:highlight>
                  <a:srgbClr val="FFFF00"/>
                </a:highlight>
              </a:rPr>
              <a:t>a.	Progress of Raze Order</a:t>
            </a:r>
          </a:p>
          <a:p>
            <a:r>
              <a:rPr lang="en-US" sz="3600" dirty="0">
                <a:highlight>
                  <a:srgbClr val="FFFF00"/>
                </a:highlight>
              </a:rPr>
              <a:t>b.	Progress of Water Project (Well/Water Tower)</a:t>
            </a:r>
          </a:p>
          <a:p>
            <a:r>
              <a:rPr lang="en-US" sz="3600" dirty="0">
                <a:highlight>
                  <a:srgbClr val="FFFF00"/>
                </a:highlight>
              </a:rPr>
              <a:t>c.	Progress of Lift Station Project</a:t>
            </a:r>
          </a:p>
          <a:p>
            <a:r>
              <a:rPr lang="en-US" sz="3600" dirty="0">
                <a:highlight>
                  <a:srgbClr val="FFFF00"/>
                </a:highlight>
              </a:rPr>
              <a:t>d.	Purchased pickup with delivery</a:t>
            </a:r>
          </a:p>
          <a:p>
            <a:r>
              <a:rPr lang="en-US" sz="3600" dirty="0">
                <a:highlight>
                  <a:srgbClr val="FFFF00"/>
                </a:highlight>
              </a:rPr>
              <a:t>e.	Donation of chairs for the storm shelter from Dunn County $0.00</a:t>
            </a:r>
          </a:p>
          <a:p>
            <a:r>
              <a:rPr lang="en-US" sz="3600" dirty="0">
                <a:highlight>
                  <a:srgbClr val="FFFF00"/>
                </a:highlight>
              </a:rPr>
              <a:t>f.	Progress of Bathroom concession stand repairs</a:t>
            </a:r>
          </a:p>
        </p:txBody>
      </p:sp>
    </p:spTree>
    <p:extLst>
      <p:ext uri="{BB962C8B-B14F-4D97-AF65-F5344CB8AC3E}">
        <p14:creationId xmlns:p14="http://schemas.microsoft.com/office/powerpoint/2010/main" val="1745442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54993-4A04-D223-20AB-D8587FA58D48}"/>
              </a:ext>
            </a:extLst>
          </p:cNvPr>
          <p:cNvSpPr txBox="1"/>
          <p:nvPr/>
        </p:nvSpPr>
        <p:spPr>
          <a:xfrm>
            <a:off x="1074821" y="157513"/>
            <a:ext cx="9625263" cy="6370975"/>
          </a:xfrm>
          <a:prstGeom prst="rect">
            <a:avLst/>
          </a:prstGeom>
          <a:noFill/>
        </p:spPr>
        <p:txBody>
          <a:bodyPr wrap="square">
            <a:spAutoFit/>
          </a:bodyPr>
          <a:lstStyle/>
          <a:p>
            <a:r>
              <a:rPr lang="en-US" sz="2400" dirty="0">
                <a:highlight>
                  <a:srgbClr val="FFFF00"/>
                </a:highlight>
              </a:rPr>
              <a:t>New Business:</a:t>
            </a:r>
          </a:p>
          <a:p>
            <a:r>
              <a:rPr lang="en-US" sz="2400" dirty="0">
                <a:highlight>
                  <a:srgbClr val="FFFF00"/>
                </a:highlight>
              </a:rPr>
              <a:t>a.	Report from WCAC on Wheeler Days.</a:t>
            </a:r>
          </a:p>
          <a:p>
            <a:r>
              <a:rPr lang="en-US" sz="2400" dirty="0">
                <a:highlight>
                  <a:srgbClr val="FFFF00"/>
                </a:highlight>
              </a:rPr>
              <a:t>b.	Tower Road, road closure July 31, 2025-August 4, 2025 </a:t>
            </a:r>
          </a:p>
          <a:p>
            <a:r>
              <a:rPr lang="en-US" sz="2400" dirty="0">
                <a:highlight>
                  <a:srgbClr val="FFFF00"/>
                </a:highlight>
              </a:rPr>
              <a:t>a.	Action To Approve Road Closure</a:t>
            </a:r>
          </a:p>
          <a:p>
            <a:r>
              <a:rPr lang="en-US" sz="2400" dirty="0">
                <a:highlight>
                  <a:srgbClr val="FFFF00"/>
                </a:highlight>
              </a:rPr>
              <a:t>c.	Hwy 170 closure request with detour and signage.</a:t>
            </a:r>
          </a:p>
          <a:p>
            <a:r>
              <a:rPr lang="en-US" sz="2400" dirty="0">
                <a:highlight>
                  <a:srgbClr val="FFFF00"/>
                </a:highlight>
              </a:rPr>
              <a:t>a.	Action to Approve closure/detour for state recommendation.</a:t>
            </a:r>
          </a:p>
          <a:p>
            <a:r>
              <a:rPr lang="en-US" sz="2400" dirty="0">
                <a:highlight>
                  <a:srgbClr val="FFFF00"/>
                </a:highlight>
              </a:rPr>
              <a:t>d.	Request comments from Village Board to/for WCAC</a:t>
            </a:r>
          </a:p>
          <a:p>
            <a:r>
              <a:rPr lang="en-US" sz="2400" dirty="0">
                <a:highlight>
                  <a:srgbClr val="FFFF00"/>
                </a:highlight>
              </a:rPr>
              <a:t>e.	Resolution for People State Bank to include Donald R. Knutson a signer on accounts </a:t>
            </a:r>
          </a:p>
          <a:p>
            <a:r>
              <a:rPr lang="en-US" sz="2400" dirty="0">
                <a:highlight>
                  <a:srgbClr val="FFFF00"/>
                </a:highlight>
              </a:rPr>
              <a:t>f.	Photos for Board Member/Employee ID from Dunn County</a:t>
            </a:r>
          </a:p>
          <a:p>
            <a:r>
              <a:rPr lang="en-US" sz="2400" dirty="0">
                <a:highlight>
                  <a:srgbClr val="FFFF00"/>
                </a:highlight>
              </a:rPr>
              <a:t>g.	Initial discussion/planning Hwy 25 project meeting on Wed July 16 (TEAM Meeting-Virtual) with project engineer and State of Wisconsin. 1 p.m. Hwy 170 to </a:t>
            </a:r>
            <a:r>
              <a:rPr lang="en-US" sz="2400" dirty="0" err="1">
                <a:highlight>
                  <a:srgbClr val="FFFF00"/>
                </a:highlight>
              </a:rPr>
              <a:t>Cty</a:t>
            </a:r>
            <a:r>
              <a:rPr lang="en-US" sz="2400" dirty="0">
                <a:highlight>
                  <a:srgbClr val="FFFF00"/>
                </a:highlight>
              </a:rPr>
              <a:t>. Hwy D 2029-2032 as funding allows (Grinding, Overlay, widen paved shoulders to 5 ft, add shoulder rumble strips, from </a:t>
            </a:r>
            <a:r>
              <a:rPr lang="en-US" sz="2400" dirty="0" err="1">
                <a:highlight>
                  <a:srgbClr val="FFFF00"/>
                </a:highlight>
              </a:rPr>
              <a:t>Cty</a:t>
            </a:r>
            <a:r>
              <a:rPr lang="en-US" sz="2400" dirty="0">
                <a:highlight>
                  <a:srgbClr val="FFFF00"/>
                </a:highlight>
              </a:rPr>
              <a:t>. Hwy D to 250ft south of Hill Rd, gravel shouldering, replace beam guards, spot replacement of curb and gutter, adjust utility castings, roadside clearing, culvert work, pavement markings).</a:t>
            </a:r>
          </a:p>
        </p:txBody>
      </p:sp>
    </p:spTree>
    <p:extLst>
      <p:ext uri="{BB962C8B-B14F-4D97-AF65-F5344CB8AC3E}">
        <p14:creationId xmlns:p14="http://schemas.microsoft.com/office/powerpoint/2010/main" val="2129881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071077-C066-189C-890D-9AAEAEEF8685}"/>
              </a:ext>
            </a:extLst>
          </p:cNvPr>
          <p:cNvSpPr txBox="1"/>
          <p:nvPr/>
        </p:nvSpPr>
        <p:spPr>
          <a:xfrm>
            <a:off x="1700463" y="2650503"/>
            <a:ext cx="7443537" cy="1938992"/>
          </a:xfrm>
          <a:prstGeom prst="rect">
            <a:avLst/>
          </a:prstGeom>
          <a:noFill/>
        </p:spPr>
        <p:txBody>
          <a:bodyPr wrap="square">
            <a:spAutoFit/>
          </a:bodyPr>
          <a:lstStyle/>
          <a:p>
            <a:r>
              <a:rPr lang="en-US" sz="4000" dirty="0">
                <a:highlight>
                  <a:srgbClr val="FFFF00"/>
                </a:highlight>
              </a:rPr>
              <a:t>Any other business for discussion</a:t>
            </a:r>
          </a:p>
          <a:p>
            <a:r>
              <a:rPr lang="en-US" sz="4000" dirty="0">
                <a:highlight>
                  <a:srgbClr val="FFFF00"/>
                </a:highlight>
              </a:rPr>
              <a:t>Adjourn</a:t>
            </a:r>
          </a:p>
          <a:p>
            <a:r>
              <a:rPr lang="en-US" sz="4000" dirty="0">
                <a:highlight>
                  <a:srgbClr val="FFFF00"/>
                </a:highlight>
              </a:rPr>
              <a:t>Action item</a:t>
            </a:r>
          </a:p>
        </p:txBody>
      </p:sp>
    </p:spTree>
    <p:extLst>
      <p:ext uri="{BB962C8B-B14F-4D97-AF65-F5344CB8AC3E}">
        <p14:creationId xmlns:p14="http://schemas.microsoft.com/office/powerpoint/2010/main" val="122633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07B2-70B8-F2AF-E098-1BD28BF2E44B}"/>
              </a:ext>
            </a:extLst>
          </p:cNvPr>
          <p:cNvSpPr>
            <a:spLocks noGrp="1"/>
          </p:cNvSpPr>
          <p:nvPr>
            <p:ph type="title"/>
          </p:nvPr>
        </p:nvSpPr>
        <p:spPr>
          <a:xfrm>
            <a:off x="576941" y="256265"/>
            <a:ext cx="10515600" cy="1325563"/>
          </a:xfrm>
        </p:spPr>
        <p:txBody>
          <a:bodyPr/>
          <a:lstStyle/>
          <a:p>
            <a:r>
              <a:rPr lang="en-US" b="1" dirty="0"/>
              <a:t>What’s the Problem? - Eutrophication</a:t>
            </a:r>
          </a:p>
        </p:txBody>
      </p:sp>
      <p:pic>
        <p:nvPicPr>
          <p:cNvPr id="4" name="Content Placeholder 5" descr="A picture containing background pattern&#10;&#10;Description automatically generated">
            <a:extLst>
              <a:ext uri="{FF2B5EF4-FFF2-40B4-BE49-F238E27FC236}">
                <a16:creationId xmlns:a16="http://schemas.microsoft.com/office/drawing/2014/main" id="{FD8D4118-82C2-6EF8-305D-47E8868EB9EF}"/>
              </a:ext>
            </a:extLst>
          </p:cNvPr>
          <p:cNvPicPr>
            <a:picLocks noChangeAspect="1"/>
          </p:cNvPicPr>
          <p:nvPr/>
        </p:nvPicPr>
        <p:blipFill rotWithShape="1">
          <a:blip r:embed="rId2">
            <a:extLst>
              <a:ext uri="{28A0092B-C50C-407E-A947-70E740481C1C}">
                <a14:useLocalDpi xmlns:a14="http://schemas.microsoft.com/office/drawing/2010/main" val="0"/>
              </a:ext>
            </a:extLst>
          </a:blip>
          <a:srcRect l="2450" t="83224" r="1080" b="3432"/>
          <a:stretch/>
        </p:blipFill>
        <p:spPr>
          <a:xfrm>
            <a:off x="0" y="5785899"/>
            <a:ext cx="12191505" cy="109115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59B3475-7AC9-9CD1-617E-0CC29516E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6" y="6309088"/>
            <a:ext cx="2765143" cy="367573"/>
          </a:xfrm>
          <a:prstGeom prst="rect">
            <a:avLst/>
          </a:prstGeom>
        </p:spPr>
      </p:pic>
      <p:pic>
        <p:nvPicPr>
          <p:cNvPr id="6" name="Picture 5" descr="Logo, company name&#10;&#10;Description automatically generated">
            <a:extLst>
              <a:ext uri="{FF2B5EF4-FFF2-40B4-BE49-F238E27FC236}">
                <a16:creationId xmlns:a16="http://schemas.microsoft.com/office/drawing/2014/main" id="{83770160-588C-C972-B9A3-1B8B6DEF0C3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
        <p:nvSpPr>
          <p:cNvPr id="8" name="Content Placeholder 7">
            <a:extLst>
              <a:ext uri="{FF2B5EF4-FFF2-40B4-BE49-F238E27FC236}">
                <a16:creationId xmlns:a16="http://schemas.microsoft.com/office/drawing/2014/main" id="{64EC8BA2-F4C2-B126-B0E9-CFA593A03372}"/>
              </a:ext>
            </a:extLst>
          </p:cNvPr>
          <p:cNvSpPr>
            <a:spLocks noGrp="1"/>
          </p:cNvSpPr>
          <p:nvPr>
            <p:ph idx="1"/>
          </p:nvPr>
        </p:nvSpPr>
        <p:spPr>
          <a:xfrm>
            <a:off x="6096000" y="1415143"/>
            <a:ext cx="6095505" cy="4637313"/>
          </a:xfrm>
        </p:spPr>
        <p:txBody>
          <a:bodyPr>
            <a:normAutofit lnSpcReduction="10000"/>
          </a:bodyPr>
          <a:lstStyle/>
          <a:p>
            <a:r>
              <a:rPr lang="en-US" dirty="0"/>
              <a:t>Wisconsin DNR regulates surface water phosphorus discharges to prevent eutrophication</a:t>
            </a:r>
          </a:p>
          <a:p>
            <a:endParaRPr lang="en-US" dirty="0"/>
          </a:p>
          <a:p>
            <a:r>
              <a:rPr lang="en-US" dirty="0"/>
              <a:t>Too much phosphorus and algae growth can cause fish die-offs and excess bacteria in the water</a:t>
            </a:r>
          </a:p>
          <a:p>
            <a:endParaRPr lang="en-US" dirty="0"/>
          </a:p>
          <a:p>
            <a:r>
              <a:rPr lang="en-US" dirty="0"/>
              <a:t>Maintaining healthy nutrient balances keeps water bodies </a:t>
            </a:r>
            <a:r>
              <a:rPr lang="en-US" b="1" dirty="0"/>
              <a:t>fishable</a:t>
            </a:r>
            <a:r>
              <a:rPr lang="en-US" dirty="0"/>
              <a:t> and </a:t>
            </a:r>
            <a:r>
              <a:rPr lang="en-US" b="1" dirty="0"/>
              <a:t>swimmable</a:t>
            </a:r>
            <a:endParaRPr lang="en-US" dirty="0"/>
          </a:p>
        </p:txBody>
      </p:sp>
      <p:pic>
        <p:nvPicPr>
          <p:cNvPr id="10" name="Picture 9" descr="Diagram of a plant life cycle&#10;&#10;Description automatically generated">
            <a:extLst>
              <a:ext uri="{FF2B5EF4-FFF2-40B4-BE49-F238E27FC236}">
                <a16:creationId xmlns:a16="http://schemas.microsoft.com/office/drawing/2014/main" id="{A7992046-0EA7-F5AC-18F1-6A559D761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097" y="1797226"/>
            <a:ext cx="5930903" cy="3336133"/>
          </a:xfrm>
          <a:prstGeom prst="rect">
            <a:avLst/>
          </a:prstGeom>
        </p:spPr>
      </p:pic>
    </p:spTree>
    <p:extLst>
      <p:ext uri="{BB962C8B-B14F-4D97-AF65-F5344CB8AC3E}">
        <p14:creationId xmlns:p14="http://schemas.microsoft.com/office/powerpoint/2010/main" val="406612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07B2-70B8-F2AF-E098-1BD28BF2E44B}"/>
              </a:ext>
            </a:extLst>
          </p:cNvPr>
          <p:cNvSpPr>
            <a:spLocks noGrp="1"/>
          </p:cNvSpPr>
          <p:nvPr>
            <p:ph type="title"/>
          </p:nvPr>
        </p:nvSpPr>
        <p:spPr>
          <a:xfrm>
            <a:off x="453724" y="-43773"/>
            <a:ext cx="10515600" cy="1325563"/>
          </a:xfrm>
        </p:spPr>
        <p:txBody>
          <a:bodyPr/>
          <a:lstStyle/>
          <a:p>
            <a:r>
              <a:rPr lang="en-US" b="1" dirty="0"/>
              <a:t>Facility Planning Alternatives</a:t>
            </a:r>
          </a:p>
        </p:txBody>
      </p:sp>
      <p:sp>
        <p:nvSpPr>
          <p:cNvPr id="3" name="Content Placeholder 2">
            <a:extLst>
              <a:ext uri="{FF2B5EF4-FFF2-40B4-BE49-F238E27FC236}">
                <a16:creationId xmlns:a16="http://schemas.microsoft.com/office/drawing/2014/main" id="{AFF830D9-E31F-C06E-6A9A-96CBBB28DE84}"/>
              </a:ext>
            </a:extLst>
          </p:cNvPr>
          <p:cNvSpPr>
            <a:spLocks noGrp="1"/>
          </p:cNvSpPr>
          <p:nvPr>
            <p:ph idx="1"/>
          </p:nvPr>
        </p:nvSpPr>
        <p:spPr>
          <a:xfrm>
            <a:off x="154386" y="1066903"/>
            <a:ext cx="10970814" cy="5852433"/>
          </a:xfrm>
        </p:spPr>
        <p:txBody>
          <a:bodyPr numCol="1">
            <a:normAutofit/>
          </a:bodyPr>
          <a:lstStyle/>
          <a:p>
            <a:pPr marL="0" indent="0">
              <a:buFont typeface="Arial" panose="020B0604020202020204" pitchFamily="34" charset="0"/>
              <a:buNone/>
            </a:pPr>
            <a:r>
              <a:rPr lang="en-US" sz="2400" b="1" u="sng" dirty="0"/>
              <a:t>Alternative 1: Do Nothing – Not Pursued</a:t>
            </a:r>
          </a:p>
          <a:p>
            <a:r>
              <a:rPr lang="en-US" sz="2400" dirty="0"/>
              <a:t>Keep operating the WWTP as is, resulting in violations and fines in the future</a:t>
            </a:r>
          </a:p>
          <a:p>
            <a:pPr lvl="1"/>
            <a:r>
              <a:rPr lang="en-US" dirty="0"/>
              <a:t>Not pursued</a:t>
            </a:r>
          </a:p>
          <a:p>
            <a:pPr marL="0" indent="0">
              <a:buNone/>
            </a:pPr>
            <a:endParaRPr lang="en-US" sz="2400" dirty="0"/>
          </a:p>
          <a:p>
            <a:pPr marL="0" indent="0">
              <a:buNone/>
            </a:pPr>
            <a:r>
              <a:rPr lang="en-US" sz="2400" b="1" u="sng" dirty="0"/>
              <a:t>Alternative 2 : Lagoon Upgrade with Continuously Backwashing Filters</a:t>
            </a:r>
          </a:p>
          <a:p>
            <a:r>
              <a:rPr lang="en-US" sz="2400" dirty="0"/>
              <a:t>Upgrade the WWTF equipment, add tertiary treatment </a:t>
            </a:r>
          </a:p>
          <a:p>
            <a:pPr lvl="1"/>
            <a:r>
              <a:rPr lang="en-US" sz="2000" dirty="0"/>
              <a:t>Repairs to Aging Infrastructure · Sludge Removal · Supervisory Control Data Acquisition (SCADA) · Sand Filter Backwashing</a:t>
            </a:r>
          </a:p>
          <a:p>
            <a:pPr lvl="1"/>
            <a:endParaRPr lang="en-US" sz="2000" dirty="0"/>
          </a:p>
          <a:p>
            <a:pPr marL="457200" lvl="1" indent="0">
              <a:buNone/>
            </a:pPr>
            <a:endParaRPr lang="en-US" sz="2000" dirty="0"/>
          </a:p>
        </p:txBody>
      </p:sp>
      <p:pic>
        <p:nvPicPr>
          <p:cNvPr id="6" name="Picture 5" descr="Logo, company name&#10;&#10;Description automatically generated">
            <a:extLst>
              <a:ext uri="{FF2B5EF4-FFF2-40B4-BE49-F238E27FC236}">
                <a16:creationId xmlns:a16="http://schemas.microsoft.com/office/drawing/2014/main" id="{83770160-588C-C972-B9A3-1B8B6DEF0C3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Tree>
    <p:extLst>
      <p:ext uri="{BB962C8B-B14F-4D97-AF65-F5344CB8AC3E}">
        <p14:creationId xmlns:p14="http://schemas.microsoft.com/office/powerpoint/2010/main" val="157783976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07B2-70B8-F2AF-E098-1BD28BF2E44B}"/>
              </a:ext>
            </a:extLst>
          </p:cNvPr>
          <p:cNvSpPr>
            <a:spLocks noGrp="1"/>
          </p:cNvSpPr>
          <p:nvPr>
            <p:ph type="title"/>
          </p:nvPr>
        </p:nvSpPr>
        <p:spPr>
          <a:xfrm>
            <a:off x="453724" y="-43773"/>
            <a:ext cx="10515600" cy="1325563"/>
          </a:xfrm>
        </p:spPr>
        <p:txBody>
          <a:bodyPr/>
          <a:lstStyle/>
          <a:p>
            <a:r>
              <a:rPr lang="en-US" b="1" dirty="0"/>
              <a:t>Facility Planning Alternatives</a:t>
            </a:r>
          </a:p>
        </p:txBody>
      </p:sp>
      <p:sp>
        <p:nvSpPr>
          <p:cNvPr id="3" name="Content Placeholder 2">
            <a:extLst>
              <a:ext uri="{FF2B5EF4-FFF2-40B4-BE49-F238E27FC236}">
                <a16:creationId xmlns:a16="http://schemas.microsoft.com/office/drawing/2014/main" id="{AFF830D9-E31F-C06E-6A9A-96CBBB28DE84}"/>
              </a:ext>
            </a:extLst>
          </p:cNvPr>
          <p:cNvSpPr>
            <a:spLocks noGrp="1"/>
          </p:cNvSpPr>
          <p:nvPr>
            <p:ph idx="1"/>
          </p:nvPr>
        </p:nvSpPr>
        <p:spPr>
          <a:xfrm>
            <a:off x="154386" y="1066903"/>
            <a:ext cx="10723164" cy="5852433"/>
          </a:xfrm>
        </p:spPr>
        <p:txBody>
          <a:bodyPr numCol="1">
            <a:normAutofit/>
          </a:bodyPr>
          <a:lstStyle/>
          <a:p>
            <a:pPr marL="0" indent="0">
              <a:buNone/>
            </a:pPr>
            <a:r>
              <a:rPr lang="en-US" sz="2400" b="1" u="sng" dirty="0"/>
              <a:t>Alternative 3: Lagoon Upgrade with Cloth Disk Filtration</a:t>
            </a:r>
          </a:p>
          <a:p>
            <a:r>
              <a:rPr lang="en-US" sz="2400" dirty="0"/>
              <a:t>Install new phosphorus treatment equipment following the lower lagoon to meet effluent limits</a:t>
            </a:r>
          </a:p>
          <a:p>
            <a:pPr lvl="1"/>
            <a:r>
              <a:rPr lang="en-US" sz="2000" dirty="0"/>
              <a:t>Repairs to Aging Infrastructure · Sludge Removal · SCADA · Cloth Disk Filtration</a:t>
            </a:r>
          </a:p>
          <a:p>
            <a:pPr marL="0" indent="0">
              <a:buNone/>
            </a:pPr>
            <a:endParaRPr lang="en-US" sz="2400" b="1" u="sng" dirty="0"/>
          </a:p>
          <a:p>
            <a:pPr marL="0" indent="0">
              <a:buNone/>
            </a:pPr>
            <a:r>
              <a:rPr lang="en-US" sz="2400" b="1" u="sng" dirty="0"/>
              <a:t>Alternative 4: Lagoon Upgrade with Conversion to Absorption Pond Discharge</a:t>
            </a:r>
          </a:p>
          <a:p>
            <a:r>
              <a:rPr lang="en-US" sz="2400" dirty="0"/>
              <a:t>Install new phosphorus treatment equipment following the lower lagoon to meet effluent limits</a:t>
            </a:r>
          </a:p>
          <a:p>
            <a:pPr lvl="1"/>
            <a:r>
              <a:rPr lang="en-US" sz="2000" dirty="0"/>
              <a:t>Repairs to Aging Infrastructure · Sludge Removal · SCADA · Connection to Existing Absorption Ponds · Monitoring Wells</a:t>
            </a:r>
          </a:p>
        </p:txBody>
      </p:sp>
      <p:pic>
        <p:nvPicPr>
          <p:cNvPr id="6" name="Picture 5" descr="Logo, company name&#10;&#10;Description automatically generated">
            <a:extLst>
              <a:ext uri="{FF2B5EF4-FFF2-40B4-BE49-F238E27FC236}">
                <a16:creationId xmlns:a16="http://schemas.microsoft.com/office/drawing/2014/main" id="{83770160-588C-C972-B9A3-1B8B6DEF0C3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39682"/>
          <a:stretch/>
        </p:blipFill>
        <p:spPr>
          <a:xfrm>
            <a:off x="11268662" y="1"/>
            <a:ext cx="923338" cy="457200"/>
          </a:xfrm>
          <a:prstGeom prst="rect">
            <a:avLst/>
          </a:prstGeom>
        </p:spPr>
      </p:pic>
    </p:spTree>
    <p:extLst>
      <p:ext uri="{BB962C8B-B14F-4D97-AF65-F5344CB8AC3E}">
        <p14:creationId xmlns:p14="http://schemas.microsoft.com/office/powerpoint/2010/main" val="235783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66B9-35D4-A9B7-4C00-BC9426C66AC3}"/>
              </a:ext>
            </a:extLst>
          </p:cNvPr>
          <p:cNvSpPr>
            <a:spLocks noGrp="1"/>
          </p:cNvSpPr>
          <p:nvPr>
            <p:ph type="title"/>
          </p:nvPr>
        </p:nvSpPr>
        <p:spPr>
          <a:xfrm>
            <a:off x="485775" y="384389"/>
            <a:ext cx="11220450" cy="1325563"/>
          </a:xfrm>
        </p:spPr>
        <p:txBody>
          <a:bodyPr>
            <a:normAutofit/>
          </a:bodyPr>
          <a:lstStyle/>
          <a:p>
            <a:r>
              <a:rPr lang="en-US" sz="4000" b="1" dirty="0"/>
              <a:t>Lagoon Upgrade with Continuously Backwashing Filters</a:t>
            </a:r>
          </a:p>
        </p:txBody>
      </p:sp>
      <p:sp>
        <p:nvSpPr>
          <p:cNvPr id="4" name="Content Placeholder 2">
            <a:extLst>
              <a:ext uri="{FF2B5EF4-FFF2-40B4-BE49-F238E27FC236}">
                <a16:creationId xmlns:a16="http://schemas.microsoft.com/office/drawing/2014/main" id="{A33FEFFC-84C2-7D5B-15FA-601899C3E781}"/>
              </a:ext>
            </a:extLst>
          </p:cNvPr>
          <p:cNvSpPr>
            <a:spLocks noGrp="1"/>
          </p:cNvSpPr>
          <p:nvPr>
            <p:ph idx="1"/>
          </p:nvPr>
        </p:nvSpPr>
        <p:spPr>
          <a:xfrm>
            <a:off x="64191" y="1619619"/>
            <a:ext cx="5173554" cy="4962156"/>
          </a:xfrm>
        </p:spPr>
        <p:txBody>
          <a:bodyPr>
            <a:normAutofit fontScale="92500" lnSpcReduction="10000"/>
          </a:bodyPr>
          <a:lstStyle/>
          <a:p>
            <a:r>
              <a:rPr lang="en-US" sz="2600" dirty="0"/>
              <a:t>Installation of recirculating sand filter units, which bind and remove phosphorus from the wastewater</a:t>
            </a:r>
          </a:p>
          <a:p>
            <a:pPr marL="0" indent="0">
              <a:buNone/>
            </a:pPr>
            <a:endParaRPr lang="en-US" sz="2400" dirty="0"/>
          </a:p>
          <a:p>
            <a:r>
              <a:rPr lang="en-US" sz="2600" dirty="0"/>
              <a:t>Must reduce solids concentration prior to filter units to prevent clogging</a:t>
            </a:r>
          </a:p>
          <a:p>
            <a:endParaRPr lang="en-US" sz="2600" dirty="0"/>
          </a:p>
          <a:p>
            <a:r>
              <a:rPr lang="en-US" sz="2600" dirty="0"/>
              <a:t>SCADA remote monitoring</a:t>
            </a:r>
          </a:p>
          <a:p>
            <a:pPr marL="0" indent="0">
              <a:buNone/>
            </a:pPr>
            <a:endParaRPr lang="en-US" sz="2400" dirty="0"/>
          </a:p>
          <a:p>
            <a:r>
              <a:rPr lang="en-US" sz="2600" dirty="0"/>
              <a:t>Significant upgrades to the WWTP needed to meet phosphorus limits:</a:t>
            </a:r>
          </a:p>
          <a:p>
            <a:pPr lvl="1"/>
            <a:r>
              <a:rPr lang="en-US" sz="2200" dirty="0"/>
              <a:t>New electrical and water service on-site</a:t>
            </a:r>
          </a:p>
          <a:p>
            <a:pPr lvl="1"/>
            <a:r>
              <a:rPr lang="en-US" sz="2200" dirty="0"/>
              <a:t>Lift station to feed filter units</a:t>
            </a:r>
          </a:p>
          <a:p>
            <a:pPr lvl="1"/>
            <a:r>
              <a:rPr lang="en-US" sz="2200" dirty="0"/>
              <a:t>Recycle lift station</a:t>
            </a:r>
          </a:p>
        </p:txBody>
      </p:sp>
      <p:pic>
        <p:nvPicPr>
          <p:cNvPr id="3" name="Picture 2">
            <a:extLst>
              <a:ext uri="{FF2B5EF4-FFF2-40B4-BE49-F238E27FC236}">
                <a16:creationId xmlns:a16="http://schemas.microsoft.com/office/drawing/2014/main" id="{1C245F51-3998-F4A7-D524-20A75AC876BD}"/>
              </a:ext>
            </a:extLst>
          </p:cNvPr>
          <p:cNvPicPr>
            <a:picLocks noChangeAspect="1"/>
          </p:cNvPicPr>
          <p:nvPr/>
        </p:nvPicPr>
        <p:blipFill>
          <a:blip r:embed="rId2"/>
          <a:stretch>
            <a:fillRect/>
          </a:stretch>
        </p:blipFill>
        <p:spPr>
          <a:xfrm>
            <a:off x="9366712" y="1878047"/>
            <a:ext cx="2519058" cy="3959157"/>
          </a:xfrm>
          <a:prstGeom prst="rect">
            <a:avLst/>
          </a:prstGeom>
        </p:spPr>
      </p:pic>
      <p:pic>
        <p:nvPicPr>
          <p:cNvPr id="6" name="Picture 5">
            <a:extLst>
              <a:ext uri="{FF2B5EF4-FFF2-40B4-BE49-F238E27FC236}">
                <a16:creationId xmlns:a16="http://schemas.microsoft.com/office/drawing/2014/main" id="{A236C53B-2995-8897-234A-F7C966F7FDD9}"/>
              </a:ext>
            </a:extLst>
          </p:cNvPr>
          <p:cNvPicPr>
            <a:picLocks noChangeAspect="1"/>
          </p:cNvPicPr>
          <p:nvPr/>
        </p:nvPicPr>
        <p:blipFill>
          <a:blip r:embed="rId3"/>
          <a:stretch>
            <a:fillRect/>
          </a:stretch>
        </p:blipFill>
        <p:spPr>
          <a:xfrm>
            <a:off x="5335431" y="2104966"/>
            <a:ext cx="3933594" cy="3107539"/>
          </a:xfrm>
          <a:prstGeom prst="rect">
            <a:avLst/>
          </a:prstGeom>
        </p:spPr>
      </p:pic>
    </p:spTree>
    <p:extLst>
      <p:ext uri="{BB962C8B-B14F-4D97-AF65-F5344CB8AC3E}">
        <p14:creationId xmlns:p14="http://schemas.microsoft.com/office/powerpoint/2010/main" val="3722279020"/>
      </p:ext>
    </p:extLst>
  </p:cSld>
  <p:clrMapOvr>
    <a:masterClrMapping/>
  </p:clrMapOvr>
</p:sld>
</file>

<file path=ppt/theme/theme1.xml><?xml version="1.0" encoding="utf-8"?>
<a:theme xmlns:a="http://schemas.openxmlformats.org/drawingml/2006/main" name="Office Theme">
  <a:themeElements>
    <a:clrScheme name="CBS Squared Colors">
      <a:dk1>
        <a:sysClr val="windowText" lastClr="000000"/>
      </a:dk1>
      <a:lt1>
        <a:sysClr val="window" lastClr="FFFFFF"/>
      </a:lt1>
      <a:dk2>
        <a:srgbClr val="212123"/>
      </a:dk2>
      <a:lt2>
        <a:srgbClr val="DADADA"/>
      </a:lt2>
      <a:accent1>
        <a:srgbClr val="A7A8A9"/>
      </a:accent1>
      <a:accent2>
        <a:srgbClr val="489563"/>
      </a:accent2>
      <a:accent3>
        <a:srgbClr val="92D0AA"/>
      </a:accent3>
      <a:accent4>
        <a:srgbClr val="4B5FAB"/>
      </a:accent4>
      <a:accent5>
        <a:srgbClr val="2E4057"/>
      </a:accent5>
      <a:accent6>
        <a:srgbClr val="BF6900"/>
      </a:accent6>
      <a:hlink>
        <a:srgbClr val="645E9D"/>
      </a:hlink>
      <a:folHlink>
        <a:srgbClr val="4A05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S Blank Template" id="{78701064-CA4C-44F5-9696-BD8F115D04B5}" vid="{06082AFE-FB8C-41B3-9332-1B8B03EC59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3bd5719-3f67-4cf4-9849-689093fdcfa5">
      <Terms xmlns="http://schemas.microsoft.com/office/infopath/2007/PartnerControls"/>
    </lcf76f155ced4ddcb4097134ff3c332f>
    <TaxCatchAll xmlns="9298b868-f04a-4ca4-8c1f-86d5a5ca810b" xsi:nil="true"/>
    <SharedWithUsers xmlns="9298b868-f04a-4ca4-8c1f-86d5a5ca810b">
      <UserInfo>
        <DisplayName>Alex Roll</DisplayName>
        <AccountId>9</AccountId>
        <AccountType/>
      </UserInfo>
      <UserInfo>
        <DisplayName>Tia McCarthy</DisplayName>
        <AccountId>16</AccountId>
        <AccountType/>
      </UserInfo>
      <UserInfo>
        <DisplayName>Jon Strand</DisplayName>
        <AccountId>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74B05797DD184EAD66F622B6A3F17B" ma:contentTypeVersion="11" ma:contentTypeDescription="Create a new document." ma:contentTypeScope="" ma:versionID="35b51f522b6c364492f280f40796dfe3">
  <xsd:schema xmlns:xsd="http://www.w3.org/2001/XMLSchema" xmlns:xs="http://www.w3.org/2001/XMLSchema" xmlns:p="http://schemas.microsoft.com/office/2006/metadata/properties" xmlns:ns2="a3bd5719-3f67-4cf4-9849-689093fdcfa5" xmlns:ns3="9298b868-f04a-4ca4-8c1f-86d5a5ca810b" targetNamespace="http://schemas.microsoft.com/office/2006/metadata/properties" ma:root="true" ma:fieldsID="e2e729354c83aecd7dac115186d1a18c" ns2:_="" ns3:_="">
    <xsd:import namespace="a3bd5719-3f67-4cf4-9849-689093fdcfa5"/>
    <xsd:import namespace="9298b868-f04a-4ca4-8c1f-86d5a5ca810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d5719-3f67-4cf4-9849-689093fdcf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e30fd73-cb80-4c2a-8a18-a5a83c9dc68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8b868-f04a-4ca4-8c1f-86d5a5ca810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0185f0a-a270-4b0c-984c-e04a798959c2}" ma:internalName="TaxCatchAll" ma:showField="CatchAllData" ma:web="9298b868-f04a-4ca4-8c1f-86d5a5ca810b">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1F05E7-BDE7-4384-AF0B-0E2CDD7CBE4F}">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a3bd5719-3f67-4cf4-9849-689093fdcfa5"/>
    <ds:schemaRef ds:uri="http://purl.org/dc/dcmitype/"/>
    <ds:schemaRef ds:uri="9298b868-f04a-4ca4-8c1f-86d5a5ca810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5D2E91F-CED5-4C4E-A3E9-BE2B72345A8C}">
  <ds:schemaRefs>
    <ds:schemaRef ds:uri="9298b868-f04a-4ca4-8c1f-86d5a5ca810b"/>
    <ds:schemaRef ds:uri="a3bd5719-3f67-4cf4-9849-689093fdcf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0370C4-C99B-489E-AF6F-C12BF9D2A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CBS Blank Template (2) (1)</Template>
  <TotalTime>10042</TotalTime>
  <Words>5255</Words>
  <Application>Microsoft Office PowerPoint</Application>
  <PresentationFormat>Widescreen</PresentationFormat>
  <Paragraphs>670</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Aptos Narrow</vt:lpstr>
      <vt:lpstr>Arial</vt:lpstr>
      <vt:lpstr>Calibri</vt:lpstr>
      <vt:lpstr>Calibri Light</vt:lpstr>
      <vt:lpstr>Office Theme</vt:lpstr>
      <vt:lpstr>PowerPoint Presentation</vt:lpstr>
      <vt:lpstr>Wheeler Sanitary District Village of Wheeler, WI July 9th, 2025  Facility Planning Public Hearing</vt:lpstr>
      <vt:lpstr>Agenda</vt:lpstr>
      <vt:lpstr>Background </vt:lpstr>
      <vt:lpstr>What’s the Problem?</vt:lpstr>
      <vt:lpstr>What’s the Problem? - Eutrophication</vt:lpstr>
      <vt:lpstr>Facility Planning Alternatives</vt:lpstr>
      <vt:lpstr>Facility Planning Alternatives</vt:lpstr>
      <vt:lpstr>Lagoon Upgrade with Continuously Backwashing Filters</vt:lpstr>
      <vt:lpstr>PowerPoint Presentation</vt:lpstr>
      <vt:lpstr>Lagoon Upgrade with Cloth Disk Filtration</vt:lpstr>
      <vt:lpstr>Lagoon Upgrade with Cloth Disk Filtration</vt:lpstr>
      <vt:lpstr>Lagoon Upgrade with Conversion to Absorption Pond Discharge</vt:lpstr>
      <vt:lpstr>Lagoon Upgrade with Conversion to Absorption Pond Discharge</vt:lpstr>
      <vt:lpstr>Alternatives Analysis – Costs</vt:lpstr>
      <vt:lpstr>Environmental, Health, and Safety</vt:lpstr>
      <vt:lpstr>Recommended Alternative: Lagoon Upgrade with Conversion to Absorption Pond Discharge (Alt. 4)</vt:lpstr>
      <vt:lpstr>PowerPoint Presentation</vt:lpstr>
      <vt:lpstr>Funding</vt:lpstr>
      <vt:lpstr>User Rate Impacts</vt:lpstr>
      <vt:lpstr>Tentative Project Schedule</vt:lpstr>
      <vt:lpstr>Next Steps - Action Items</vt:lpstr>
      <vt:lpstr>Questions</vt:lpstr>
      <vt:lpstr>Thank You!</vt:lpstr>
      <vt:lpstr>Short-Term Phosphorus Management</vt:lpstr>
      <vt:lpstr>Long-Term Phosphorus Management -  Facility Planning </vt:lpstr>
      <vt:lpstr>PowerPoint Presentation</vt:lpstr>
      <vt:lpstr>WI DNR – Clean Water Fund Loan Program</vt:lpstr>
      <vt:lpstr>Community Development Block Grant (CDBG) Requirements</vt:lpstr>
      <vt:lpstr>CDBG Funding – Survey Requirement for  Grant Eligibility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Ashley Marschall</dc:creator>
  <cp:lastModifiedBy>Village of Wheeler</cp:lastModifiedBy>
  <cp:revision>29</cp:revision>
  <cp:lastPrinted>2025-07-09T21:07:50Z</cp:lastPrinted>
  <dcterms:created xsi:type="dcterms:W3CDTF">2024-01-04T17:16:31Z</dcterms:created>
  <dcterms:modified xsi:type="dcterms:W3CDTF">2025-07-09T21:08:03Z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0x0101005674B05797DD184EAD66F622B6A3F17B</vt:lpwstr>
  </property>
  <property fmtid="{D5CDD505-2E9C-101B-9397-08002B2CF9AE}" pid="3" name="MediaServiceImageTags">
    <vt:lpwstr/>
  </property>
</Properties>
</file>